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4"/>
    <p:sldMasterId id="2147483909" r:id="rId5"/>
    <p:sldMasterId id="2147483900" r:id="rId6"/>
    <p:sldMasterId id="2147483698" r:id="rId7"/>
  </p:sldMasterIdLst>
  <p:notesMasterIdLst>
    <p:notesMasterId r:id="rId16"/>
  </p:notesMasterIdLst>
  <p:handoutMasterIdLst>
    <p:handoutMasterId r:id="rId17"/>
  </p:handoutMasterIdLst>
  <p:sldIdLst>
    <p:sldId id="2293" r:id="rId8"/>
    <p:sldId id="3758" r:id="rId9"/>
    <p:sldId id="3759" r:id="rId10"/>
    <p:sldId id="3763" r:id="rId11"/>
    <p:sldId id="3760" r:id="rId12"/>
    <p:sldId id="3764" r:id="rId13"/>
    <p:sldId id="3762" r:id="rId14"/>
    <p:sldId id="257" r:id="rId15"/>
  </p:sldIdLst>
  <p:sldSz cx="12192000" cy="6858000"/>
  <p:notesSz cx="6858000" cy="32385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3650A-3A66-4285-B40F-05214B852941}">
          <p14:sldIdLst>
            <p14:sldId id="2293"/>
          </p14:sldIdLst>
        </p14:section>
        <p14:section name="Event Driven Methodology" id="{492F9394-58C7-4B09-BEC9-4FDBB6B19D5F}">
          <p14:sldIdLst>
            <p14:sldId id="3758"/>
            <p14:sldId id="3759"/>
            <p14:sldId id="3763"/>
            <p14:sldId id="3760"/>
            <p14:sldId id="3764"/>
            <p14:sldId id="3762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mcallister" initials="spm" lastIdx="7" clrIdx="0"/>
  <p:cmAuthor id="1" name="Greg Barr" initials="GB" lastIdx="4" clrIdx="1"/>
  <p:cmAuthor id="2" name="Denis King" initials="DK" lastIdx="3" clrIdx="2">
    <p:extLst>
      <p:ext uri="{19B8F6BF-5375-455C-9EA6-DF929625EA0E}">
        <p15:presenceInfo xmlns:p15="http://schemas.microsoft.com/office/powerpoint/2012/main" userId="S::Denis.King@solace.com::01e3c639-9147-493c-81cd-786772becb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894"/>
    <a:srgbClr val="00BA95"/>
    <a:srgbClr val="03C896"/>
    <a:srgbClr val="A5A5A7"/>
    <a:srgbClr val="858586"/>
    <a:srgbClr val="A6A5A7"/>
    <a:srgbClr val="000000"/>
    <a:srgbClr val="00C895"/>
    <a:srgbClr val="00AC95"/>
    <a:srgbClr val="00B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9"/>
    <p:restoredTop sz="72041"/>
  </p:normalViewPr>
  <p:slideViewPr>
    <p:cSldViewPr snapToGrid="0">
      <p:cViewPr>
        <p:scale>
          <a:sx n="84" d="100"/>
          <a:sy n="84" d="100"/>
        </p:scale>
        <p:origin x="68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AB8976-7741-47D3-95F4-F0E77DC19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B3785-8ED8-436E-A0D8-DFFB3D8A93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933C354-4CB1-4A39-9010-19B2659FA9A4}" type="datetimeFigureOut">
              <a:rPr lang="en-CA" smtClean="0"/>
              <a:t>2021-04-06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BB35E-24F2-49B5-BBF3-7468302D86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36641-7C79-496A-A299-D1DD0320AD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B88D8C-1FC7-42F6-AF5D-19786CAECA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299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C4CD305-C8EB-014F-809E-A167267EBAE0}" type="datetimeFigureOut">
              <a:rPr lang="en-US" smtClean="0"/>
              <a:pPr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2BA0F2-874B-FE43-A00D-0C6FADBDB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2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rise of the pandemic, clear problematic of social injustice and environmental issue are facing the surface.</a:t>
            </a:r>
            <a:br>
              <a:rPr lang="en-US" dirty="0"/>
            </a:br>
            <a:r>
              <a:rPr lang="en-US" dirty="0"/>
              <a:t>Investors are way more regarding on the impact of their </a:t>
            </a:r>
            <a:r>
              <a:rPr lang="en-US" dirty="0" err="1"/>
              <a:t>investement</a:t>
            </a:r>
            <a:r>
              <a:rPr lang="en-US" dirty="0"/>
              <a:t> and not only focus on ROI</a:t>
            </a:r>
            <a:br>
              <a:rPr lang="en-US" dirty="0"/>
            </a:br>
            <a:r>
              <a:rPr lang="en-US" dirty="0"/>
              <a:t>In the same time a lot of new investors are flooding the market, think about the </a:t>
            </a:r>
            <a:r>
              <a:rPr lang="en-US" dirty="0" err="1"/>
              <a:t>Gamestop</a:t>
            </a:r>
            <a:r>
              <a:rPr lang="en-US" dirty="0"/>
              <a:t> event.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0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5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data sources </a:t>
            </a:r>
            <a:br>
              <a:rPr lang="en-US" dirty="0"/>
            </a:br>
            <a:r>
              <a:rPr lang="en-US" dirty="0"/>
              <a:t>from different clouds</a:t>
            </a:r>
          </a:p>
          <a:p>
            <a:r>
              <a:rPr lang="en-US" dirty="0"/>
              <a:t>Different tech stack Kafka AMQ Spring</a:t>
            </a:r>
          </a:p>
          <a:p>
            <a:endParaRPr lang="en-US" dirty="0"/>
          </a:p>
          <a:p>
            <a:r>
              <a:rPr lang="en-US" dirty="0"/>
              <a:t>Unreliable topic subscription</a:t>
            </a:r>
          </a:p>
          <a:p>
            <a:r>
              <a:rPr lang="en-US" dirty="0"/>
              <a:t>Complex app creation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1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BA0F2-874B-FE43-A00D-0C6FADBDB50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419-67C6-4F73-8B1A-F532E0D4A6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47854"/>
            <a:ext cx="11027683" cy="4800600"/>
          </a:xfrm>
        </p:spPr>
        <p:txBody>
          <a:bodyPr/>
          <a:lstStyle>
            <a:lvl1pPr>
              <a:lnSpc>
                <a:spcPct val="114000"/>
              </a:lnSpc>
              <a:spcAft>
                <a:spcPts val="900"/>
              </a:spcAft>
              <a:defRPr b="1"/>
            </a:lvl1pPr>
            <a:lvl2pPr>
              <a:lnSpc>
                <a:spcPct val="150000"/>
              </a:lnSpc>
              <a:spcAft>
                <a:spcPts val="900"/>
              </a:spcAft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4E9EF1B-4268-49EB-A253-5D5EDC8B4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EE9E5D-D881-48F7-A7E2-AE3C5C84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043871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90449"/>
            <a:ext cx="3200400" cy="576755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6374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38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147766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9826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1A051EEE-155A-45B5-9A02-8CED6140336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92BCACAC-261E-42C0-9717-559AC0988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4293152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1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19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35963" y="1299998"/>
            <a:ext cx="6622888" cy="2491292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69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0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0" name="Slide Number">
            <a:extLst>
              <a:ext uri="{FF2B5EF4-FFF2-40B4-BE49-F238E27FC236}">
                <a16:creationId xmlns:a16="http://schemas.microsoft.com/office/drawing/2014/main" id="{0AF60ACB-B561-4D7E-8453-ADFDEB9166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Footer Placeholder 8">
            <a:extLst>
              <a:ext uri="{FF2B5EF4-FFF2-40B4-BE49-F238E27FC236}">
                <a16:creationId xmlns:a16="http://schemas.microsoft.com/office/drawing/2014/main" id="{B2B40BA7-F253-4FF0-96F0-23D7CC4F9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37698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9834F60-C2FD-4BFE-A275-91C4828C4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451" y="1349829"/>
            <a:ext cx="11029949" cy="460012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13C9D59-9C4B-40A9-B0B7-8FA8AD13A3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99656" y="6346031"/>
            <a:ext cx="6264696" cy="30496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 spc="-8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EE04F3-44A3-4831-9999-A107ECB695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F76B565-C222-4DE4-BA6D-AD5BD037E3F4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8A4397-37FF-4FA8-A656-2FF672A0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2208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8" y="2452294"/>
            <a:ext cx="508395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80991388-169C-4E84-9C78-D35FEB0CA1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560" y="6183695"/>
            <a:ext cx="378310" cy="369332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320C4448-53D6-47E7-B1A8-457C7DD4E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631" y="6482948"/>
            <a:ext cx="1318169" cy="2923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lnSpc>
                <a:spcPct val="9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 Solace</a:t>
            </a:r>
          </a:p>
          <a:p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97461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Gray BG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4025" y="1028700"/>
            <a:ext cx="6068973" cy="4800600"/>
          </a:xfrm>
        </p:spPr>
        <p:txBody>
          <a:bodyPr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1"/>
            <a:ext cx="40936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11CA7-B827-4FBD-B11F-01000C7E2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427ADF-6EE6-4AA2-8460-898D3A3931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1177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6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1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5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3151-FB47-42DB-8B07-E37616EB91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57B9-B023-40E0-BD5B-7543ABA60D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9774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4C9A-60C2-D44B-9CC0-D9098F74B190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0B90-4BEB-1447-BD04-5D1D2DE1C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80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5" y="6120656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54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76" y="6340476"/>
            <a:ext cx="1142587" cy="31738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EA85-96A5-4C7D-9246-9646CCF95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800"/>
              <a:t>©Solace  |  Proprietary &amp; Confidential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B620DFE-FC26-4553-BEBC-F4D1850DA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295180-FDB1-4196-84A4-AB3CBFFFE8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097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190B-5494-9047-AAC7-54C282EE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7DD4-E88B-8745-BDA4-FA19664E8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D5A90-71BA-784D-B5B8-A4736A5A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AACC-CCA1-BC42-9304-6015100BE30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A687-6956-7C45-AD49-5509AAC2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C74B-195F-974A-802F-9E9426AA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325B-DEAB-174F-A410-42A59A572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4F2E7AE-1C81-4CA0-92CE-98D0EA9A9F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D0148506-3DCC-43DB-B976-CA8819215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68777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DF5E-4912-46E1-BC83-7C00373624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B009DCF-5545-41DD-9467-D750E24A101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E448DB-7098-48C7-B534-CA16EAF0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518110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Page">
    <p:bg>
      <p:bgPr>
        <a:solidFill>
          <a:srgbClr val="00C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BAAB427-F9E2-4129-AC6E-EC99D1F0232B}"/>
              </a:ext>
            </a:extLst>
          </p:cNvPr>
          <p:cNvSpPr/>
          <p:nvPr userDrawn="1"/>
        </p:nvSpPr>
        <p:spPr>
          <a:xfrm>
            <a:off x="9358593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62BEA4-FCBA-4B3C-BBBD-03128A83944F}"/>
              </a:ext>
            </a:extLst>
          </p:cNvPr>
          <p:cNvSpPr/>
          <p:nvPr userDrawn="1"/>
        </p:nvSpPr>
        <p:spPr>
          <a:xfrm>
            <a:off x="9358593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5EC605-EDA3-4E46-92C5-04DA5E30266B}"/>
              </a:ext>
            </a:extLst>
          </p:cNvPr>
          <p:cNvSpPr/>
          <p:nvPr userDrawn="1"/>
        </p:nvSpPr>
        <p:spPr>
          <a:xfrm>
            <a:off x="9358593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A2D9B08-FD35-4CEB-A6F2-CD75BCC5E2E1}"/>
              </a:ext>
            </a:extLst>
          </p:cNvPr>
          <p:cNvSpPr/>
          <p:nvPr userDrawn="1"/>
        </p:nvSpPr>
        <p:spPr>
          <a:xfrm>
            <a:off x="9358592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5628A51-4D72-4F98-9E6A-C48EBC2830C5}"/>
              </a:ext>
            </a:extLst>
          </p:cNvPr>
          <p:cNvSpPr/>
          <p:nvPr userDrawn="1"/>
        </p:nvSpPr>
        <p:spPr>
          <a:xfrm>
            <a:off x="9358593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5C0F50B-B41A-4642-ABC6-B4E26757F366}"/>
              </a:ext>
            </a:extLst>
          </p:cNvPr>
          <p:cNvSpPr/>
          <p:nvPr userDrawn="1"/>
        </p:nvSpPr>
        <p:spPr>
          <a:xfrm>
            <a:off x="9358593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BE1AD97-DFAB-4543-97B8-178F702B4016}"/>
              </a:ext>
            </a:extLst>
          </p:cNvPr>
          <p:cNvSpPr/>
          <p:nvPr userDrawn="1"/>
        </p:nvSpPr>
        <p:spPr>
          <a:xfrm>
            <a:off x="9358593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B00F915-CBF8-40C9-BA1E-9AFD631A6629}"/>
              </a:ext>
            </a:extLst>
          </p:cNvPr>
          <p:cNvSpPr/>
          <p:nvPr userDrawn="1"/>
        </p:nvSpPr>
        <p:spPr>
          <a:xfrm>
            <a:off x="9358593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65E2-2914-4826-BE7C-6A0B248C9469}"/>
              </a:ext>
            </a:extLst>
          </p:cNvPr>
          <p:cNvSpPr/>
          <p:nvPr userDrawn="1"/>
        </p:nvSpPr>
        <p:spPr>
          <a:xfrm>
            <a:off x="1010150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6C0C89A-7283-43A9-AA8D-372618ABD126}"/>
              </a:ext>
            </a:extLst>
          </p:cNvPr>
          <p:cNvSpPr/>
          <p:nvPr userDrawn="1"/>
        </p:nvSpPr>
        <p:spPr>
          <a:xfrm>
            <a:off x="1010150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2494E57-22BC-4712-AD68-3AE5748FDC19}"/>
              </a:ext>
            </a:extLst>
          </p:cNvPr>
          <p:cNvSpPr/>
          <p:nvPr userDrawn="1"/>
        </p:nvSpPr>
        <p:spPr>
          <a:xfrm>
            <a:off x="1010150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3229038-4299-4FA0-8F08-721E94C82F1A}"/>
              </a:ext>
            </a:extLst>
          </p:cNvPr>
          <p:cNvSpPr/>
          <p:nvPr userDrawn="1"/>
        </p:nvSpPr>
        <p:spPr>
          <a:xfrm>
            <a:off x="1010150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CE66923-71F2-471C-8D41-6DB5671C3865}"/>
              </a:ext>
            </a:extLst>
          </p:cNvPr>
          <p:cNvSpPr/>
          <p:nvPr userDrawn="1"/>
        </p:nvSpPr>
        <p:spPr>
          <a:xfrm>
            <a:off x="1010150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C4012702-244C-4208-8C7C-C9EF86DF65C9}"/>
              </a:ext>
            </a:extLst>
          </p:cNvPr>
          <p:cNvSpPr/>
          <p:nvPr userDrawn="1"/>
        </p:nvSpPr>
        <p:spPr>
          <a:xfrm>
            <a:off x="1010150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A4B0196-E84F-43C4-B192-EA779C970217}"/>
              </a:ext>
            </a:extLst>
          </p:cNvPr>
          <p:cNvSpPr/>
          <p:nvPr userDrawn="1"/>
        </p:nvSpPr>
        <p:spPr>
          <a:xfrm>
            <a:off x="1010150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6A26D7D3-FA1A-4B40-BC5D-F1DCE2830102}"/>
              </a:ext>
            </a:extLst>
          </p:cNvPr>
          <p:cNvSpPr/>
          <p:nvPr userDrawn="1"/>
        </p:nvSpPr>
        <p:spPr>
          <a:xfrm>
            <a:off x="1010150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8F75541E-8516-41CA-95E3-88F21CB0FDF1}"/>
              </a:ext>
            </a:extLst>
          </p:cNvPr>
          <p:cNvSpPr/>
          <p:nvPr userDrawn="1"/>
        </p:nvSpPr>
        <p:spPr>
          <a:xfrm>
            <a:off x="8609436" y="4774310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5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5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9F33A92B-A6C6-4E9E-A89E-1450B5DE4265}"/>
              </a:ext>
            </a:extLst>
          </p:cNvPr>
          <p:cNvSpPr/>
          <p:nvPr userDrawn="1"/>
        </p:nvSpPr>
        <p:spPr>
          <a:xfrm>
            <a:off x="8609436" y="408850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9CABB628-DF7B-46EE-92DF-35F9FA3A0F24}"/>
              </a:ext>
            </a:extLst>
          </p:cNvPr>
          <p:cNvSpPr/>
          <p:nvPr userDrawn="1"/>
        </p:nvSpPr>
        <p:spPr>
          <a:xfrm>
            <a:off x="8609436" y="340270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D7C38847-2EBE-4F23-BC0B-0E416A7588B2}"/>
              </a:ext>
            </a:extLst>
          </p:cNvPr>
          <p:cNvSpPr/>
          <p:nvPr userDrawn="1"/>
        </p:nvSpPr>
        <p:spPr>
          <a:xfrm>
            <a:off x="8609435" y="2716898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7999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41C7DC6-1247-4A62-8E96-2048692D330F}"/>
              </a:ext>
            </a:extLst>
          </p:cNvPr>
          <p:cNvSpPr/>
          <p:nvPr userDrawn="1"/>
        </p:nvSpPr>
        <p:spPr>
          <a:xfrm>
            <a:off x="8609436" y="2031094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B1D8FB7B-AFCB-40E1-A990-A454F929F150}"/>
              </a:ext>
            </a:extLst>
          </p:cNvPr>
          <p:cNvSpPr/>
          <p:nvPr userDrawn="1"/>
        </p:nvSpPr>
        <p:spPr>
          <a:xfrm>
            <a:off x="8609436" y="134528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8830B901-523E-41AD-9459-B5C4327752B4}"/>
              </a:ext>
            </a:extLst>
          </p:cNvPr>
          <p:cNvSpPr/>
          <p:nvPr userDrawn="1"/>
        </p:nvSpPr>
        <p:spPr>
          <a:xfrm>
            <a:off x="8609436" y="659485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5"/>
                </a:lnTo>
                <a:lnTo>
                  <a:pt x="139855" y="739537"/>
                </a:lnTo>
                <a:lnTo>
                  <a:pt x="173513" y="766994"/>
                </a:lnTo>
                <a:lnTo>
                  <a:pt x="209904" y="790937"/>
                </a:lnTo>
                <a:lnTo>
                  <a:pt x="248769" y="811108"/>
                </a:lnTo>
                <a:lnTo>
                  <a:pt x="289850" y="827246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6"/>
                </a:lnTo>
                <a:lnTo>
                  <a:pt x="598836" y="811108"/>
                </a:lnTo>
                <a:lnTo>
                  <a:pt x="637701" y="790937"/>
                </a:lnTo>
                <a:lnTo>
                  <a:pt x="674092" y="766994"/>
                </a:lnTo>
                <a:lnTo>
                  <a:pt x="707749" y="739537"/>
                </a:lnTo>
                <a:lnTo>
                  <a:pt x="738415" y="708825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0EA32621-7C1F-4258-87B0-280B0BBD8695}"/>
              </a:ext>
            </a:extLst>
          </p:cNvPr>
          <p:cNvSpPr/>
          <p:nvPr userDrawn="1"/>
        </p:nvSpPr>
        <p:spPr>
          <a:xfrm>
            <a:off x="8609436" y="-4549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4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92"/>
                </a:lnTo>
                <a:lnTo>
                  <a:pt x="9775" y="515498"/>
                </a:lnTo>
                <a:lnTo>
                  <a:pt x="21606" y="558603"/>
                </a:lnTo>
                <a:lnTo>
                  <a:pt x="37722" y="599747"/>
                </a:lnTo>
                <a:lnTo>
                  <a:pt x="57863" y="638671"/>
                </a:lnTo>
                <a:lnTo>
                  <a:pt x="81772" y="675117"/>
                </a:lnTo>
                <a:lnTo>
                  <a:pt x="109189" y="708826"/>
                </a:lnTo>
                <a:lnTo>
                  <a:pt x="139855" y="739538"/>
                </a:lnTo>
                <a:lnTo>
                  <a:pt x="173513" y="766995"/>
                </a:lnTo>
                <a:lnTo>
                  <a:pt x="209904" y="790938"/>
                </a:lnTo>
                <a:lnTo>
                  <a:pt x="248769" y="811109"/>
                </a:lnTo>
                <a:lnTo>
                  <a:pt x="289850" y="827247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7"/>
                </a:lnTo>
                <a:lnTo>
                  <a:pt x="598836" y="811109"/>
                </a:lnTo>
                <a:lnTo>
                  <a:pt x="637701" y="790938"/>
                </a:lnTo>
                <a:lnTo>
                  <a:pt x="674092" y="766995"/>
                </a:lnTo>
                <a:lnTo>
                  <a:pt x="707749" y="739538"/>
                </a:lnTo>
                <a:lnTo>
                  <a:pt x="738415" y="708826"/>
                </a:lnTo>
                <a:lnTo>
                  <a:pt x="765831" y="675117"/>
                </a:lnTo>
                <a:lnTo>
                  <a:pt x="789738" y="638671"/>
                </a:lnTo>
                <a:lnTo>
                  <a:pt x="809878" y="599747"/>
                </a:lnTo>
                <a:lnTo>
                  <a:pt x="825992" y="558603"/>
                </a:lnTo>
                <a:lnTo>
                  <a:pt x="837822" y="515498"/>
                </a:lnTo>
                <a:lnTo>
                  <a:pt x="845110" y="470692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ACB8D98B-E063-4D29-AC06-863A383CAF48}"/>
              </a:ext>
            </a:extLst>
          </p:cNvPr>
          <p:cNvSpPr/>
          <p:nvPr userDrawn="1"/>
        </p:nvSpPr>
        <p:spPr>
          <a:xfrm>
            <a:off x="2617701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19608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CD2896F-DCB0-488B-828B-E2100C641E8E}"/>
              </a:ext>
            </a:extLst>
          </p:cNvPr>
          <p:cNvSpPr/>
          <p:nvPr userDrawn="1"/>
        </p:nvSpPr>
        <p:spPr>
          <a:xfrm>
            <a:off x="336685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35984C89-EA30-4A6B-B22F-ED56F4BE6E8F}"/>
              </a:ext>
            </a:extLst>
          </p:cNvPr>
          <p:cNvSpPr/>
          <p:nvPr userDrawn="1"/>
        </p:nvSpPr>
        <p:spPr>
          <a:xfrm>
            <a:off x="411601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0CC8B52F-43B4-48AA-BA9F-53B3EF80263B}"/>
              </a:ext>
            </a:extLst>
          </p:cNvPr>
          <p:cNvSpPr/>
          <p:nvPr userDrawn="1"/>
        </p:nvSpPr>
        <p:spPr>
          <a:xfrm>
            <a:off x="486517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50" y="815138"/>
                </a:lnTo>
                <a:lnTo>
                  <a:pt x="597848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6" y="510119"/>
                </a:lnTo>
                <a:lnTo>
                  <a:pt x="835167" y="464699"/>
                </a:lnTo>
                <a:lnTo>
                  <a:pt x="837670" y="418835"/>
                </a:lnTo>
                <a:lnTo>
                  <a:pt x="835167" y="372971"/>
                </a:lnTo>
                <a:lnTo>
                  <a:pt x="827656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8" y="40056"/>
                </a:lnTo>
                <a:lnTo>
                  <a:pt x="554650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04D1DD1-47AD-4611-934F-59906F3DED28}"/>
              </a:ext>
            </a:extLst>
          </p:cNvPr>
          <p:cNvSpPr/>
          <p:nvPr userDrawn="1"/>
        </p:nvSpPr>
        <p:spPr>
          <a:xfrm>
            <a:off x="561432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0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0" y="835167"/>
                </a:lnTo>
                <a:lnTo>
                  <a:pt x="418835" y="837670"/>
                </a:lnTo>
                <a:lnTo>
                  <a:pt x="464699" y="835167"/>
                </a:lnTo>
                <a:lnTo>
                  <a:pt x="510119" y="827656"/>
                </a:lnTo>
                <a:lnTo>
                  <a:pt x="554649" y="815138"/>
                </a:lnTo>
                <a:lnTo>
                  <a:pt x="597847" y="797613"/>
                </a:lnTo>
                <a:lnTo>
                  <a:pt x="639267" y="775081"/>
                </a:lnTo>
                <a:lnTo>
                  <a:pt x="678465" y="747542"/>
                </a:lnTo>
                <a:lnTo>
                  <a:pt x="714996" y="714996"/>
                </a:lnTo>
                <a:lnTo>
                  <a:pt x="747542" y="678465"/>
                </a:lnTo>
                <a:lnTo>
                  <a:pt x="775081" y="639267"/>
                </a:lnTo>
                <a:lnTo>
                  <a:pt x="797613" y="597848"/>
                </a:lnTo>
                <a:lnTo>
                  <a:pt x="815138" y="554650"/>
                </a:lnTo>
                <a:lnTo>
                  <a:pt x="827655" y="510119"/>
                </a:lnTo>
                <a:lnTo>
                  <a:pt x="835166" y="464699"/>
                </a:lnTo>
                <a:lnTo>
                  <a:pt x="837670" y="418835"/>
                </a:lnTo>
                <a:lnTo>
                  <a:pt x="835166" y="372971"/>
                </a:lnTo>
                <a:lnTo>
                  <a:pt x="827655" y="327551"/>
                </a:lnTo>
                <a:lnTo>
                  <a:pt x="815138" y="283020"/>
                </a:lnTo>
                <a:lnTo>
                  <a:pt x="797613" y="239823"/>
                </a:lnTo>
                <a:lnTo>
                  <a:pt x="775081" y="198403"/>
                </a:lnTo>
                <a:lnTo>
                  <a:pt x="747542" y="159205"/>
                </a:lnTo>
                <a:lnTo>
                  <a:pt x="714996" y="122674"/>
                </a:lnTo>
                <a:lnTo>
                  <a:pt x="678465" y="90128"/>
                </a:lnTo>
                <a:lnTo>
                  <a:pt x="639267" y="62588"/>
                </a:lnTo>
                <a:lnTo>
                  <a:pt x="597847" y="40056"/>
                </a:lnTo>
                <a:lnTo>
                  <a:pt x="554649" y="22532"/>
                </a:lnTo>
                <a:lnTo>
                  <a:pt x="510119" y="10014"/>
                </a:lnTo>
                <a:lnTo>
                  <a:pt x="464699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69EDC11E-2144-4B33-8566-8A483C388BFE}"/>
              </a:ext>
            </a:extLst>
          </p:cNvPr>
          <p:cNvSpPr/>
          <p:nvPr userDrawn="1"/>
        </p:nvSpPr>
        <p:spPr>
          <a:xfrm>
            <a:off x="636348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5" y="0"/>
                </a:moveTo>
                <a:lnTo>
                  <a:pt x="372971" y="2503"/>
                </a:lnTo>
                <a:lnTo>
                  <a:pt x="327551" y="10014"/>
                </a:lnTo>
                <a:lnTo>
                  <a:pt x="283020" y="22532"/>
                </a:lnTo>
                <a:lnTo>
                  <a:pt x="239822" y="40056"/>
                </a:lnTo>
                <a:lnTo>
                  <a:pt x="198402" y="62588"/>
                </a:lnTo>
                <a:lnTo>
                  <a:pt x="159204" y="90128"/>
                </a:lnTo>
                <a:lnTo>
                  <a:pt x="122673" y="122674"/>
                </a:lnTo>
                <a:lnTo>
                  <a:pt x="90127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1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1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7" y="678465"/>
                </a:lnTo>
                <a:lnTo>
                  <a:pt x="122673" y="714996"/>
                </a:lnTo>
                <a:lnTo>
                  <a:pt x="159204" y="747542"/>
                </a:lnTo>
                <a:lnTo>
                  <a:pt x="198402" y="775081"/>
                </a:lnTo>
                <a:lnTo>
                  <a:pt x="239822" y="797613"/>
                </a:lnTo>
                <a:lnTo>
                  <a:pt x="283020" y="815138"/>
                </a:lnTo>
                <a:lnTo>
                  <a:pt x="327551" y="827656"/>
                </a:lnTo>
                <a:lnTo>
                  <a:pt x="372971" y="835167"/>
                </a:lnTo>
                <a:lnTo>
                  <a:pt x="418835" y="837670"/>
                </a:lnTo>
                <a:lnTo>
                  <a:pt x="464700" y="835167"/>
                </a:lnTo>
                <a:lnTo>
                  <a:pt x="510119" y="827656"/>
                </a:lnTo>
                <a:lnTo>
                  <a:pt x="554651" y="815138"/>
                </a:lnTo>
                <a:lnTo>
                  <a:pt x="597848" y="797613"/>
                </a:lnTo>
                <a:lnTo>
                  <a:pt x="639268" y="775081"/>
                </a:lnTo>
                <a:lnTo>
                  <a:pt x="678466" y="747542"/>
                </a:lnTo>
                <a:lnTo>
                  <a:pt x="714997" y="714996"/>
                </a:lnTo>
                <a:lnTo>
                  <a:pt x="747544" y="678465"/>
                </a:lnTo>
                <a:lnTo>
                  <a:pt x="775083" y="639267"/>
                </a:lnTo>
                <a:lnTo>
                  <a:pt x="797615" y="597848"/>
                </a:lnTo>
                <a:lnTo>
                  <a:pt x="815140" y="554650"/>
                </a:lnTo>
                <a:lnTo>
                  <a:pt x="827657" y="510119"/>
                </a:lnTo>
                <a:lnTo>
                  <a:pt x="835168" y="464699"/>
                </a:lnTo>
                <a:lnTo>
                  <a:pt x="837672" y="418835"/>
                </a:lnTo>
                <a:lnTo>
                  <a:pt x="835168" y="372971"/>
                </a:lnTo>
                <a:lnTo>
                  <a:pt x="827657" y="327551"/>
                </a:lnTo>
                <a:lnTo>
                  <a:pt x="815140" y="283020"/>
                </a:lnTo>
                <a:lnTo>
                  <a:pt x="797615" y="239823"/>
                </a:lnTo>
                <a:lnTo>
                  <a:pt x="775083" y="198403"/>
                </a:lnTo>
                <a:lnTo>
                  <a:pt x="747544" y="159205"/>
                </a:lnTo>
                <a:lnTo>
                  <a:pt x="714997" y="122674"/>
                </a:lnTo>
                <a:lnTo>
                  <a:pt x="678466" y="90128"/>
                </a:lnTo>
                <a:lnTo>
                  <a:pt x="639268" y="62588"/>
                </a:lnTo>
                <a:lnTo>
                  <a:pt x="597848" y="40056"/>
                </a:lnTo>
                <a:lnTo>
                  <a:pt x="554651" y="22532"/>
                </a:lnTo>
                <a:lnTo>
                  <a:pt x="510119" y="10014"/>
                </a:lnTo>
                <a:lnTo>
                  <a:pt x="464700" y="2503"/>
                </a:lnTo>
                <a:lnTo>
                  <a:pt x="418835" y="0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FE87349-9701-4024-8325-E59C354245D8}"/>
              </a:ext>
            </a:extLst>
          </p:cNvPr>
          <p:cNvSpPr/>
          <p:nvPr userDrawn="1"/>
        </p:nvSpPr>
        <p:spPr>
          <a:xfrm>
            <a:off x="711263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E4F96521-E458-4B86-8A77-FD46F9945837}"/>
              </a:ext>
            </a:extLst>
          </p:cNvPr>
          <p:cNvSpPr/>
          <p:nvPr userDrawn="1"/>
        </p:nvSpPr>
        <p:spPr>
          <a:xfrm>
            <a:off x="7861792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533B72F-4922-4643-BB4D-DFDFFDC5EA85}"/>
              </a:ext>
            </a:extLst>
          </p:cNvPr>
          <p:cNvSpPr/>
          <p:nvPr userDrawn="1"/>
        </p:nvSpPr>
        <p:spPr>
          <a:xfrm>
            <a:off x="8610950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D92C406-FF79-499C-AA3C-20E8917CB623}"/>
              </a:ext>
            </a:extLst>
          </p:cNvPr>
          <p:cNvSpPr/>
          <p:nvPr userDrawn="1"/>
        </p:nvSpPr>
        <p:spPr>
          <a:xfrm>
            <a:off x="9360107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6E7A689-EA6B-49B5-BB95-899B5DC76D35}"/>
              </a:ext>
            </a:extLst>
          </p:cNvPr>
          <p:cNvSpPr/>
          <p:nvPr userDrawn="1"/>
        </p:nvSpPr>
        <p:spPr>
          <a:xfrm>
            <a:off x="10109263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1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7"/>
                </a:lnTo>
                <a:lnTo>
                  <a:pt x="122674" y="122673"/>
                </a:lnTo>
                <a:lnTo>
                  <a:pt x="90128" y="159204"/>
                </a:lnTo>
                <a:lnTo>
                  <a:pt x="62588" y="198402"/>
                </a:lnTo>
                <a:lnTo>
                  <a:pt x="40056" y="239822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0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7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6"/>
                </a:lnTo>
                <a:lnTo>
                  <a:pt x="418838" y="837670"/>
                </a:lnTo>
                <a:lnTo>
                  <a:pt x="464702" y="835166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7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0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2"/>
                </a:lnTo>
                <a:lnTo>
                  <a:pt x="775087" y="198402"/>
                </a:lnTo>
                <a:lnTo>
                  <a:pt x="747548" y="159204"/>
                </a:lnTo>
                <a:lnTo>
                  <a:pt x="715001" y="122673"/>
                </a:lnTo>
                <a:lnTo>
                  <a:pt x="678470" y="90127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1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CD16BA18-9287-4F7F-90CC-2AB6AF7A817D}"/>
              </a:ext>
            </a:extLst>
          </p:cNvPr>
          <p:cNvSpPr/>
          <p:nvPr userDrawn="1"/>
        </p:nvSpPr>
        <p:spPr>
          <a:xfrm>
            <a:off x="10858419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D239F42-94D2-4027-A073-074118B477F0}"/>
              </a:ext>
            </a:extLst>
          </p:cNvPr>
          <p:cNvSpPr/>
          <p:nvPr userDrawn="1"/>
        </p:nvSpPr>
        <p:spPr>
          <a:xfrm>
            <a:off x="11607576" y="4114211"/>
            <a:ext cx="383649" cy="383649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8838" y="0"/>
                </a:moveTo>
                <a:lnTo>
                  <a:pt x="372973" y="2503"/>
                </a:lnTo>
                <a:lnTo>
                  <a:pt x="327553" y="10014"/>
                </a:lnTo>
                <a:lnTo>
                  <a:pt x="283021" y="22532"/>
                </a:lnTo>
                <a:lnTo>
                  <a:pt x="239823" y="40056"/>
                </a:lnTo>
                <a:lnTo>
                  <a:pt x="198403" y="62588"/>
                </a:lnTo>
                <a:lnTo>
                  <a:pt x="159205" y="90128"/>
                </a:lnTo>
                <a:lnTo>
                  <a:pt x="122674" y="122674"/>
                </a:lnTo>
                <a:lnTo>
                  <a:pt x="90128" y="159205"/>
                </a:lnTo>
                <a:lnTo>
                  <a:pt x="62588" y="198403"/>
                </a:lnTo>
                <a:lnTo>
                  <a:pt x="40056" y="239823"/>
                </a:lnTo>
                <a:lnTo>
                  <a:pt x="22532" y="283020"/>
                </a:lnTo>
                <a:lnTo>
                  <a:pt x="10014" y="327551"/>
                </a:lnTo>
                <a:lnTo>
                  <a:pt x="2503" y="372971"/>
                </a:lnTo>
                <a:lnTo>
                  <a:pt x="0" y="418835"/>
                </a:lnTo>
                <a:lnTo>
                  <a:pt x="2503" y="464699"/>
                </a:lnTo>
                <a:lnTo>
                  <a:pt x="10014" y="510119"/>
                </a:lnTo>
                <a:lnTo>
                  <a:pt x="22532" y="554650"/>
                </a:lnTo>
                <a:lnTo>
                  <a:pt x="40056" y="597848"/>
                </a:lnTo>
                <a:lnTo>
                  <a:pt x="62588" y="639267"/>
                </a:lnTo>
                <a:lnTo>
                  <a:pt x="90128" y="678465"/>
                </a:lnTo>
                <a:lnTo>
                  <a:pt x="122674" y="714996"/>
                </a:lnTo>
                <a:lnTo>
                  <a:pt x="159205" y="747542"/>
                </a:lnTo>
                <a:lnTo>
                  <a:pt x="198403" y="775081"/>
                </a:lnTo>
                <a:lnTo>
                  <a:pt x="239823" y="797613"/>
                </a:lnTo>
                <a:lnTo>
                  <a:pt x="283021" y="815138"/>
                </a:lnTo>
                <a:lnTo>
                  <a:pt x="327553" y="827656"/>
                </a:lnTo>
                <a:lnTo>
                  <a:pt x="372973" y="835167"/>
                </a:lnTo>
                <a:lnTo>
                  <a:pt x="418838" y="837670"/>
                </a:lnTo>
                <a:lnTo>
                  <a:pt x="464702" y="835167"/>
                </a:lnTo>
                <a:lnTo>
                  <a:pt x="510122" y="827656"/>
                </a:lnTo>
                <a:lnTo>
                  <a:pt x="554654" y="815138"/>
                </a:lnTo>
                <a:lnTo>
                  <a:pt x="597852" y="797613"/>
                </a:lnTo>
                <a:lnTo>
                  <a:pt x="639272" y="775081"/>
                </a:lnTo>
                <a:lnTo>
                  <a:pt x="678470" y="747542"/>
                </a:lnTo>
                <a:lnTo>
                  <a:pt x="715001" y="714996"/>
                </a:lnTo>
                <a:lnTo>
                  <a:pt x="747548" y="678465"/>
                </a:lnTo>
                <a:lnTo>
                  <a:pt x="775087" y="639267"/>
                </a:lnTo>
                <a:lnTo>
                  <a:pt x="797619" y="597848"/>
                </a:lnTo>
                <a:lnTo>
                  <a:pt x="815144" y="554650"/>
                </a:lnTo>
                <a:lnTo>
                  <a:pt x="827661" y="510119"/>
                </a:lnTo>
                <a:lnTo>
                  <a:pt x="835172" y="464699"/>
                </a:lnTo>
                <a:lnTo>
                  <a:pt x="837676" y="418835"/>
                </a:lnTo>
                <a:lnTo>
                  <a:pt x="835172" y="372971"/>
                </a:lnTo>
                <a:lnTo>
                  <a:pt x="827661" y="327551"/>
                </a:lnTo>
                <a:lnTo>
                  <a:pt x="815144" y="283020"/>
                </a:lnTo>
                <a:lnTo>
                  <a:pt x="797619" y="239823"/>
                </a:lnTo>
                <a:lnTo>
                  <a:pt x="775087" y="198403"/>
                </a:lnTo>
                <a:lnTo>
                  <a:pt x="747548" y="159205"/>
                </a:lnTo>
                <a:lnTo>
                  <a:pt x="715001" y="122674"/>
                </a:lnTo>
                <a:lnTo>
                  <a:pt x="678470" y="90128"/>
                </a:lnTo>
                <a:lnTo>
                  <a:pt x="639272" y="62588"/>
                </a:lnTo>
                <a:lnTo>
                  <a:pt x="597852" y="40056"/>
                </a:lnTo>
                <a:lnTo>
                  <a:pt x="554654" y="22532"/>
                </a:lnTo>
                <a:lnTo>
                  <a:pt x="510122" y="10014"/>
                </a:lnTo>
                <a:lnTo>
                  <a:pt x="464702" y="2503"/>
                </a:lnTo>
                <a:lnTo>
                  <a:pt x="418838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35963" y="1299998"/>
            <a:ext cx="6622888" cy="2491292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69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769EDD-5D4B-784F-B3D3-43D9867E2F33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535963" y="4774310"/>
            <a:ext cx="5909344" cy="1005171"/>
          </a:xfrm>
        </p:spPr>
        <p:txBody>
          <a:bodyPr tIns="0" bIns="0"/>
          <a:lstStyle>
            <a:lvl1pPr marL="7938" indent="0" algn="l">
              <a:spcBef>
                <a:spcPts val="0"/>
              </a:spcBef>
              <a:spcAft>
                <a:spcPts val="25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7938" indent="0" algn="l">
              <a:spcBef>
                <a:spcPts val="0"/>
              </a:spcBef>
              <a:spcAft>
                <a:spcPts val="300"/>
              </a:spcAft>
              <a:buNone/>
              <a:tabLst/>
              <a:defRPr sz="2400" b="1" i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539294E6-39CD-433D-A734-598BC9EDA507}"/>
              </a:ext>
            </a:extLst>
          </p:cNvPr>
          <p:cNvSpPr/>
          <p:nvPr userDrawn="1"/>
        </p:nvSpPr>
        <p:spPr>
          <a:xfrm>
            <a:off x="9358593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08813757-5ABC-422C-BDE8-D415A029A234}"/>
              </a:ext>
            </a:extLst>
          </p:cNvPr>
          <p:cNvSpPr/>
          <p:nvPr userDrawn="1"/>
        </p:nvSpPr>
        <p:spPr>
          <a:xfrm>
            <a:off x="9358593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B190223F-D3BE-46AD-B7C8-D8B2E0809B8C}"/>
              </a:ext>
            </a:extLst>
          </p:cNvPr>
          <p:cNvSpPr/>
          <p:nvPr userDrawn="1"/>
        </p:nvSpPr>
        <p:spPr>
          <a:xfrm>
            <a:off x="1010150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9F2EF54-D663-48FD-AD2C-2927FF399323}"/>
              </a:ext>
            </a:extLst>
          </p:cNvPr>
          <p:cNvSpPr/>
          <p:nvPr userDrawn="1"/>
        </p:nvSpPr>
        <p:spPr>
          <a:xfrm>
            <a:off x="1010150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8041F301-C5F2-4E61-9BFB-6BE525D5F8E3}"/>
              </a:ext>
            </a:extLst>
          </p:cNvPr>
          <p:cNvSpPr/>
          <p:nvPr userDrawn="1"/>
        </p:nvSpPr>
        <p:spPr>
          <a:xfrm>
            <a:off x="8609436" y="6198516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8"/>
                </a:lnTo>
                <a:lnTo>
                  <a:pt x="81772" y="173766"/>
                </a:lnTo>
                <a:lnTo>
                  <a:pt x="57863" y="210212"/>
                </a:lnTo>
                <a:lnTo>
                  <a:pt x="37722" y="249136"/>
                </a:lnTo>
                <a:lnTo>
                  <a:pt x="21606" y="290280"/>
                </a:lnTo>
                <a:lnTo>
                  <a:pt x="9775" y="333385"/>
                </a:lnTo>
                <a:lnTo>
                  <a:pt x="2486" y="378191"/>
                </a:lnTo>
                <a:lnTo>
                  <a:pt x="0" y="424441"/>
                </a:lnTo>
                <a:lnTo>
                  <a:pt x="2486" y="470687"/>
                </a:lnTo>
                <a:lnTo>
                  <a:pt x="9775" y="515492"/>
                </a:lnTo>
                <a:lnTo>
                  <a:pt x="21606" y="558595"/>
                </a:lnTo>
                <a:lnTo>
                  <a:pt x="37722" y="599738"/>
                </a:lnTo>
                <a:lnTo>
                  <a:pt x="57863" y="638662"/>
                </a:lnTo>
                <a:lnTo>
                  <a:pt x="81772" y="675108"/>
                </a:lnTo>
                <a:lnTo>
                  <a:pt x="109189" y="708817"/>
                </a:lnTo>
                <a:lnTo>
                  <a:pt x="139855" y="739530"/>
                </a:lnTo>
                <a:lnTo>
                  <a:pt x="173513" y="766989"/>
                </a:lnTo>
                <a:lnTo>
                  <a:pt x="209904" y="790933"/>
                </a:lnTo>
                <a:lnTo>
                  <a:pt x="248769" y="811105"/>
                </a:lnTo>
                <a:lnTo>
                  <a:pt x="289850" y="827244"/>
                </a:lnTo>
                <a:lnTo>
                  <a:pt x="332887" y="839094"/>
                </a:lnTo>
                <a:lnTo>
                  <a:pt x="377623" y="846393"/>
                </a:lnTo>
                <a:lnTo>
                  <a:pt x="423798" y="848884"/>
                </a:lnTo>
                <a:lnTo>
                  <a:pt x="469977" y="846393"/>
                </a:lnTo>
                <a:lnTo>
                  <a:pt x="514715" y="839094"/>
                </a:lnTo>
                <a:lnTo>
                  <a:pt x="557755" y="827244"/>
                </a:lnTo>
                <a:lnTo>
                  <a:pt x="598836" y="811105"/>
                </a:lnTo>
                <a:lnTo>
                  <a:pt x="637701" y="790933"/>
                </a:lnTo>
                <a:lnTo>
                  <a:pt x="674092" y="766989"/>
                </a:lnTo>
                <a:lnTo>
                  <a:pt x="707749" y="739530"/>
                </a:lnTo>
                <a:lnTo>
                  <a:pt x="738415" y="708817"/>
                </a:lnTo>
                <a:lnTo>
                  <a:pt x="765831" y="675108"/>
                </a:lnTo>
                <a:lnTo>
                  <a:pt x="789738" y="638662"/>
                </a:lnTo>
                <a:lnTo>
                  <a:pt x="809878" y="599738"/>
                </a:lnTo>
                <a:lnTo>
                  <a:pt x="825992" y="558595"/>
                </a:lnTo>
                <a:lnTo>
                  <a:pt x="837822" y="515492"/>
                </a:lnTo>
                <a:lnTo>
                  <a:pt x="845110" y="470687"/>
                </a:lnTo>
                <a:lnTo>
                  <a:pt x="847597" y="424441"/>
                </a:lnTo>
                <a:lnTo>
                  <a:pt x="845110" y="378191"/>
                </a:lnTo>
                <a:lnTo>
                  <a:pt x="837822" y="333385"/>
                </a:lnTo>
                <a:lnTo>
                  <a:pt x="825992" y="290280"/>
                </a:lnTo>
                <a:lnTo>
                  <a:pt x="809878" y="249136"/>
                </a:lnTo>
                <a:lnTo>
                  <a:pt x="789738" y="210212"/>
                </a:lnTo>
                <a:lnTo>
                  <a:pt x="765831" y="173766"/>
                </a:lnTo>
                <a:lnTo>
                  <a:pt x="738415" y="140058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5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8" name="object 24">
            <a:extLst>
              <a:ext uri="{FF2B5EF4-FFF2-40B4-BE49-F238E27FC236}">
                <a16:creationId xmlns:a16="http://schemas.microsoft.com/office/drawing/2014/main" id="{EA07C525-DF81-4BE4-A52B-9781520A43C1}"/>
              </a:ext>
            </a:extLst>
          </p:cNvPr>
          <p:cNvSpPr/>
          <p:nvPr userDrawn="1"/>
        </p:nvSpPr>
        <p:spPr>
          <a:xfrm>
            <a:off x="8609436" y="5512711"/>
            <a:ext cx="388008" cy="388589"/>
          </a:xfrm>
          <a:custGeom>
            <a:avLst/>
            <a:gdLst/>
            <a:ahLst/>
            <a:cxnLst/>
            <a:rect l="l" t="t" r="r" b="b"/>
            <a:pathLst>
              <a:path w="847725" h="848995">
                <a:moveTo>
                  <a:pt x="423798" y="0"/>
                </a:moveTo>
                <a:lnTo>
                  <a:pt x="377623" y="2490"/>
                </a:lnTo>
                <a:lnTo>
                  <a:pt x="332887" y="9789"/>
                </a:lnTo>
                <a:lnTo>
                  <a:pt x="289850" y="21637"/>
                </a:lnTo>
                <a:lnTo>
                  <a:pt x="248769" y="37775"/>
                </a:lnTo>
                <a:lnTo>
                  <a:pt x="209904" y="57946"/>
                </a:lnTo>
                <a:lnTo>
                  <a:pt x="173513" y="81889"/>
                </a:lnTo>
                <a:lnTo>
                  <a:pt x="139855" y="109346"/>
                </a:lnTo>
                <a:lnTo>
                  <a:pt x="109189" y="140059"/>
                </a:lnTo>
                <a:lnTo>
                  <a:pt x="81772" y="173767"/>
                </a:lnTo>
                <a:lnTo>
                  <a:pt x="57863" y="210213"/>
                </a:lnTo>
                <a:lnTo>
                  <a:pt x="37722" y="249137"/>
                </a:lnTo>
                <a:lnTo>
                  <a:pt x="21606" y="290281"/>
                </a:lnTo>
                <a:lnTo>
                  <a:pt x="9775" y="333386"/>
                </a:lnTo>
                <a:lnTo>
                  <a:pt x="2486" y="378192"/>
                </a:lnTo>
                <a:lnTo>
                  <a:pt x="0" y="424442"/>
                </a:lnTo>
                <a:lnTo>
                  <a:pt x="2486" y="470688"/>
                </a:lnTo>
                <a:lnTo>
                  <a:pt x="9775" y="515493"/>
                </a:lnTo>
                <a:lnTo>
                  <a:pt x="21606" y="558596"/>
                </a:lnTo>
                <a:lnTo>
                  <a:pt x="37722" y="599739"/>
                </a:lnTo>
                <a:lnTo>
                  <a:pt x="57863" y="638663"/>
                </a:lnTo>
                <a:lnTo>
                  <a:pt x="81772" y="675109"/>
                </a:lnTo>
                <a:lnTo>
                  <a:pt x="109189" y="708818"/>
                </a:lnTo>
                <a:lnTo>
                  <a:pt x="139855" y="739531"/>
                </a:lnTo>
                <a:lnTo>
                  <a:pt x="173513" y="766990"/>
                </a:lnTo>
                <a:lnTo>
                  <a:pt x="209904" y="790934"/>
                </a:lnTo>
                <a:lnTo>
                  <a:pt x="248769" y="811106"/>
                </a:lnTo>
                <a:lnTo>
                  <a:pt x="289850" y="827246"/>
                </a:lnTo>
                <a:lnTo>
                  <a:pt x="332887" y="839095"/>
                </a:lnTo>
                <a:lnTo>
                  <a:pt x="377623" y="846394"/>
                </a:lnTo>
                <a:lnTo>
                  <a:pt x="423798" y="848885"/>
                </a:lnTo>
                <a:lnTo>
                  <a:pt x="469977" y="846394"/>
                </a:lnTo>
                <a:lnTo>
                  <a:pt x="514715" y="839095"/>
                </a:lnTo>
                <a:lnTo>
                  <a:pt x="557755" y="827246"/>
                </a:lnTo>
                <a:lnTo>
                  <a:pt x="598836" y="811106"/>
                </a:lnTo>
                <a:lnTo>
                  <a:pt x="637701" y="790934"/>
                </a:lnTo>
                <a:lnTo>
                  <a:pt x="674092" y="766990"/>
                </a:lnTo>
                <a:lnTo>
                  <a:pt x="707749" y="739531"/>
                </a:lnTo>
                <a:lnTo>
                  <a:pt x="738415" y="708818"/>
                </a:lnTo>
                <a:lnTo>
                  <a:pt x="765831" y="675109"/>
                </a:lnTo>
                <a:lnTo>
                  <a:pt x="789738" y="638663"/>
                </a:lnTo>
                <a:lnTo>
                  <a:pt x="809878" y="599739"/>
                </a:lnTo>
                <a:lnTo>
                  <a:pt x="825992" y="558596"/>
                </a:lnTo>
                <a:lnTo>
                  <a:pt x="837822" y="515493"/>
                </a:lnTo>
                <a:lnTo>
                  <a:pt x="845110" y="470688"/>
                </a:lnTo>
                <a:lnTo>
                  <a:pt x="847597" y="424442"/>
                </a:lnTo>
                <a:lnTo>
                  <a:pt x="845110" y="378192"/>
                </a:lnTo>
                <a:lnTo>
                  <a:pt x="837822" y="333386"/>
                </a:lnTo>
                <a:lnTo>
                  <a:pt x="825992" y="290281"/>
                </a:lnTo>
                <a:lnTo>
                  <a:pt x="809878" y="249137"/>
                </a:lnTo>
                <a:lnTo>
                  <a:pt x="789738" y="210213"/>
                </a:lnTo>
                <a:lnTo>
                  <a:pt x="765831" y="173767"/>
                </a:lnTo>
                <a:lnTo>
                  <a:pt x="738415" y="140059"/>
                </a:lnTo>
                <a:lnTo>
                  <a:pt x="707749" y="109346"/>
                </a:lnTo>
                <a:lnTo>
                  <a:pt x="674092" y="81889"/>
                </a:lnTo>
                <a:lnTo>
                  <a:pt x="637701" y="57946"/>
                </a:lnTo>
                <a:lnTo>
                  <a:pt x="598836" y="37775"/>
                </a:lnTo>
                <a:lnTo>
                  <a:pt x="557755" y="21637"/>
                </a:lnTo>
                <a:lnTo>
                  <a:pt x="514715" y="9789"/>
                </a:lnTo>
                <a:lnTo>
                  <a:pt x="469977" y="2490"/>
                </a:lnTo>
                <a:lnTo>
                  <a:pt x="423798" y="0"/>
                </a:lnTo>
                <a:close/>
              </a:path>
            </a:pathLst>
          </a:custGeom>
          <a:solidFill>
            <a:srgbClr val="01AD93">
              <a:alpha val="60000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50" name="Slide Number">
            <a:extLst>
              <a:ext uri="{FF2B5EF4-FFF2-40B4-BE49-F238E27FC236}">
                <a16:creationId xmlns:a16="http://schemas.microsoft.com/office/drawing/2014/main" id="{0AF60ACB-B561-4D7E-8453-ADFDEB9166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Footer Placeholder 8">
            <a:extLst>
              <a:ext uri="{FF2B5EF4-FFF2-40B4-BE49-F238E27FC236}">
                <a16:creationId xmlns:a16="http://schemas.microsoft.com/office/drawing/2014/main" id="{B2B40BA7-F253-4FF0-96F0-23D7CC4F9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95406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0A8B48C-44BA-4E42-825E-B1C21FD0BCAB}"/>
              </a:ext>
            </a:extLst>
          </p:cNvPr>
          <p:cNvSpPr/>
          <p:nvPr userDrawn="1"/>
        </p:nvSpPr>
        <p:spPr>
          <a:xfrm>
            <a:off x="10549564" y="6120655"/>
            <a:ext cx="1642437" cy="73734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13" y="1842816"/>
            <a:ext cx="7616552" cy="2702240"/>
          </a:xfrm>
        </p:spPr>
        <p:txBody>
          <a:bodyPr anchor="ctr" anchorCtr="0"/>
          <a:lstStyle>
            <a:lvl1pPr algn="l">
              <a:lnSpc>
                <a:spcPct val="90000"/>
              </a:lnSpc>
              <a:defRPr sz="6900" b="1">
                <a:solidFill>
                  <a:schemeClr val="bg1"/>
                </a:solidFill>
                <a:latin typeface="Times" panose="02020603050405020304" pitchFamily="18" charset="0"/>
                <a:ea typeface="Open Sans" panose="020B0606030504020204" pitchFamily="34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AAD7A-7B58-4619-8E44-C4F04FD40D26}"/>
              </a:ext>
            </a:extLst>
          </p:cNvPr>
          <p:cNvGrpSpPr/>
          <p:nvPr userDrawn="1"/>
        </p:nvGrpSpPr>
        <p:grpSpPr>
          <a:xfrm rot="164089">
            <a:off x="-103910" y="21156"/>
            <a:ext cx="2234491" cy="6401828"/>
            <a:chOff x="1" y="2083708"/>
            <a:chExt cx="2492196" cy="714015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623642BC-BF45-4117-9ADD-2A01B19CEA80}"/>
                </a:ext>
              </a:extLst>
            </p:cNvPr>
            <p:cNvSpPr/>
            <p:nvPr userDrawn="1"/>
          </p:nvSpPr>
          <p:spPr>
            <a:xfrm>
              <a:off x="2118912" y="8848661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39" h="371475">
                  <a:moveTo>
                    <a:pt x="162871" y="0"/>
                  </a:moveTo>
                  <a:lnTo>
                    <a:pt x="114418" y="12586"/>
                  </a:lnTo>
                  <a:lnTo>
                    <a:pt x="72418" y="36637"/>
                  </a:lnTo>
                  <a:lnTo>
                    <a:pt x="38425" y="70170"/>
                  </a:lnTo>
                  <a:lnTo>
                    <a:pt x="13990" y="111206"/>
                  </a:lnTo>
                  <a:lnTo>
                    <a:pt x="664" y="157762"/>
                  </a:lnTo>
                  <a:lnTo>
                    <a:pt x="0" y="207857"/>
                  </a:lnTo>
                  <a:lnTo>
                    <a:pt x="12570" y="256355"/>
                  </a:lnTo>
                  <a:lnTo>
                    <a:pt x="36597" y="298394"/>
                  </a:lnTo>
                  <a:lnTo>
                    <a:pt x="70099" y="332421"/>
                  </a:lnTo>
                  <a:lnTo>
                    <a:pt x="111097" y="356881"/>
                  </a:lnTo>
                  <a:lnTo>
                    <a:pt x="157613" y="370221"/>
                  </a:lnTo>
                  <a:lnTo>
                    <a:pt x="207666" y="370887"/>
                  </a:lnTo>
                  <a:lnTo>
                    <a:pt x="256120" y="358300"/>
                  </a:lnTo>
                  <a:lnTo>
                    <a:pt x="298121" y="334249"/>
                  </a:lnTo>
                  <a:lnTo>
                    <a:pt x="332116" y="300715"/>
                  </a:lnTo>
                  <a:lnTo>
                    <a:pt x="356552" y="259678"/>
                  </a:lnTo>
                  <a:lnTo>
                    <a:pt x="369877" y="213119"/>
                  </a:lnTo>
                  <a:lnTo>
                    <a:pt x="370538" y="163020"/>
                  </a:lnTo>
                  <a:lnTo>
                    <a:pt x="357966" y="114526"/>
                  </a:lnTo>
                  <a:lnTo>
                    <a:pt x="333939" y="72489"/>
                  </a:lnTo>
                  <a:lnTo>
                    <a:pt x="300435" y="38464"/>
                  </a:lnTo>
                  <a:lnTo>
                    <a:pt x="259436" y="14005"/>
                  </a:lnTo>
                  <a:lnTo>
                    <a:pt x="212921" y="666"/>
                  </a:lnTo>
                  <a:lnTo>
                    <a:pt x="162871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4C829D8A-8207-4359-9F4F-8869464768E2}"/>
                </a:ext>
              </a:extLst>
            </p:cNvPr>
            <p:cNvSpPr/>
            <p:nvPr userDrawn="1"/>
          </p:nvSpPr>
          <p:spPr>
            <a:xfrm>
              <a:off x="1325040" y="8852388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023" y="0"/>
                  </a:moveTo>
                  <a:lnTo>
                    <a:pt x="155979" y="1167"/>
                  </a:lnTo>
                  <a:lnTo>
                    <a:pt x="109600" y="14972"/>
                  </a:lnTo>
                  <a:lnTo>
                    <a:pt x="68849" y="39840"/>
                  </a:lnTo>
                  <a:lnTo>
                    <a:pt x="35689" y="74199"/>
                  </a:lnTo>
                  <a:lnTo>
                    <a:pt x="12084" y="116475"/>
                  </a:lnTo>
                  <a:lnTo>
                    <a:pt x="0" y="165095"/>
                  </a:lnTo>
                  <a:lnTo>
                    <a:pt x="1163" y="215184"/>
                  </a:lnTo>
                  <a:lnTo>
                    <a:pt x="14954" y="261606"/>
                  </a:lnTo>
                  <a:lnTo>
                    <a:pt x="39800" y="302395"/>
                  </a:lnTo>
                  <a:lnTo>
                    <a:pt x="74129" y="335585"/>
                  </a:lnTo>
                  <a:lnTo>
                    <a:pt x="116368" y="359211"/>
                  </a:lnTo>
                  <a:lnTo>
                    <a:pt x="164944" y="371307"/>
                  </a:lnTo>
                  <a:lnTo>
                    <a:pt x="214984" y="370142"/>
                  </a:lnTo>
                  <a:lnTo>
                    <a:pt x="261362" y="356339"/>
                  </a:lnTo>
                  <a:lnTo>
                    <a:pt x="302115" y="331470"/>
                  </a:lnTo>
                  <a:lnTo>
                    <a:pt x="335276" y="297109"/>
                  </a:lnTo>
                  <a:lnTo>
                    <a:pt x="358882" y="254832"/>
                  </a:lnTo>
                  <a:lnTo>
                    <a:pt x="370967" y="206211"/>
                  </a:lnTo>
                  <a:lnTo>
                    <a:pt x="369801" y="156126"/>
                  </a:lnTo>
                  <a:lnTo>
                    <a:pt x="356009" y="109705"/>
                  </a:lnTo>
                  <a:lnTo>
                    <a:pt x="331164" y="68916"/>
                  </a:lnTo>
                  <a:lnTo>
                    <a:pt x="296836" y="35724"/>
                  </a:lnTo>
                  <a:lnTo>
                    <a:pt x="254598" y="12096"/>
                  </a:lnTo>
                  <a:lnTo>
                    <a:pt x="206023" y="0"/>
                  </a:lnTo>
                  <a:close/>
                </a:path>
              </a:pathLst>
            </a:custGeom>
            <a:solidFill>
              <a:srgbClr val="FFFFFF">
                <a:alpha val="1642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407EB41-2F36-420A-948C-F40F9BB5A298}"/>
                </a:ext>
              </a:extLst>
            </p:cNvPr>
            <p:cNvSpPr/>
            <p:nvPr userDrawn="1"/>
          </p:nvSpPr>
          <p:spPr>
            <a:xfrm>
              <a:off x="558450" y="867493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4" h="372745">
                  <a:moveTo>
                    <a:pt x="200087" y="0"/>
                  </a:moveTo>
                  <a:lnTo>
                    <a:pt x="151774" y="2689"/>
                  </a:lnTo>
                  <a:lnTo>
                    <a:pt x="106379" y="17447"/>
                  </a:lnTo>
                  <a:lnTo>
                    <a:pt x="66175" y="43195"/>
                  </a:lnTo>
                  <a:lnTo>
                    <a:pt x="33439" y="78857"/>
                  </a:lnTo>
                  <a:lnTo>
                    <a:pt x="10443" y="123355"/>
                  </a:lnTo>
                  <a:lnTo>
                    <a:pt x="0" y="172355"/>
                  </a:lnTo>
                  <a:lnTo>
                    <a:pt x="2686" y="220711"/>
                  </a:lnTo>
                  <a:lnTo>
                    <a:pt x="17428" y="266146"/>
                  </a:lnTo>
                  <a:lnTo>
                    <a:pt x="43150" y="306385"/>
                  </a:lnTo>
                  <a:lnTo>
                    <a:pt x="78779" y="339153"/>
                  </a:lnTo>
                  <a:lnTo>
                    <a:pt x="123240" y="362173"/>
                  </a:lnTo>
                  <a:lnTo>
                    <a:pt x="172192" y="372630"/>
                  </a:lnTo>
                  <a:lnTo>
                    <a:pt x="220502" y="369942"/>
                  </a:lnTo>
                  <a:lnTo>
                    <a:pt x="265896" y="355186"/>
                  </a:lnTo>
                  <a:lnTo>
                    <a:pt x="306101" y="329439"/>
                  </a:lnTo>
                  <a:lnTo>
                    <a:pt x="338840" y="293775"/>
                  </a:lnTo>
                  <a:lnTo>
                    <a:pt x="361840" y="249273"/>
                  </a:lnTo>
                  <a:lnTo>
                    <a:pt x="372283" y="200273"/>
                  </a:lnTo>
                  <a:lnTo>
                    <a:pt x="369597" y="151918"/>
                  </a:lnTo>
                  <a:lnTo>
                    <a:pt x="354855" y="106483"/>
                  </a:lnTo>
                  <a:lnTo>
                    <a:pt x="329133" y="66243"/>
                  </a:lnTo>
                  <a:lnTo>
                    <a:pt x="293504" y="33476"/>
                  </a:lnTo>
                  <a:lnTo>
                    <a:pt x="249043" y="10455"/>
                  </a:lnTo>
                  <a:lnTo>
                    <a:pt x="200087" y="0"/>
                  </a:lnTo>
                  <a:close/>
                </a:path>
              </a:pathLst>
            </a:custGeom>
            <a:solidFill>
              <a:srgbClr val="FFFFFF">
                <a:alpha val="2285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978A70C-3725-4465-862F-537E45868A6A}"/>
                </a:ext>
              </a:extLst>
            </p:cNvPr>
            <p:cNvSpPr/>
            <p:nvPr userDrawn="1"/>
          </p:nvSpPr>
          <p:spPr>
            <a:xfrm>
              <a:off x="1" y="8326194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4" h="374015">
                  <a:moveTo>
                    <a:pt x="36763" y="0"/>
                  </a:moveTo>
                  <a:lnTo>
                    <a:pt x="0" y="5067"/>
                  </a:lnTo>
                  <a:lnTo>
                    <a:pt x="0" y="368336"/>
                  </a:lnTo>
                  <a:lnTo>
                    <a:pt x="45198" y="373476"/>
                  </a:lnTo>
                  <a:lnTo>
                    <a:pt x="89869" y="367643"/>
                  </a:lnTo>
                  <a:lnTo>
                    <a:pt x="131938" y="351275"/>
                  </a:lnTo>
                  <a:lnTo>
                    <a:pt x="169333" y="324808"/>
                  </a:lnTo>
                  <a:lnTo>
                    <a:pt x="199981" y="288681"/>
                  </a:lnTo>
                  <a:lnTo>
                    <a:pt x="221488" y="243436"/>
                  </a:lnTo>
                  <a:lnTo>
                    <a:pt x="230072" y="195772"/>
                  </a:lnTo>
                  <a:lnTo>
                    <a:pt x="226252" y="148152"/>
                  </a:lnTo>
                  <a:lnTo>
                    <a:pt x="210546" y="103038"/>
                  </a:lnTo>
                  <a:lnTo>
                    <a:pt x="183473" y="62897"/>
                  </a:lnTo>
                  <a:lnTo>
                    <a:pt x="145551" y="30190"/>
                  </a:lnTo>
                  <a:lnTo>
                    <a:pt x="110695" y="12313"/>
                  </a:lnTo>
                  <a:lnTo>
                    <a:pt x="36763" y="0"/>
                  </a:lnTo>
                  <a:close/>
                </a:path>
              </a:pathLst>
            </a:custGeom>
            <a:solidFill>
              <a:srgbClr val="FFFFFF">
                <a:alpha val="2928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A7DF299-6289-4392-AFAD-2B3E84F77E99}"/>
                </a:ext>
              </a:extLst>
            </p:cNvPr>
            <p:cNvSpPr/>
            <p:nvPr userDrawn="1"/>
          </p:nvSpPr>
          <p:spPr>
            <a:xfrm>
              <a:off x="180971" y="2443735"/>
              <a:ext cx="372745" cy="373380"/>
            </a:xfrm>
            <a:custGeom>
              <a:avLst/>
              <a:gdLst/>
              <a:ahLst/>
              <a:cxnLst/>
              <a:rect l="l" t="t" r="r" b="b"/>
              <a:pathLst>
                <a:path w="372745" h="373380">
                  <a:moveTo>
                    <a:pt x="197927" y="0"/>
                  </a:moveTo>
                  <a:lnTo>
                    <a:pt x="149651" y="3252"/>
                  </a:lnTo>
                  <a:lnTo>
                    <a:pt x="102343" y="19627"/>
                  </a:lnTo>
                  <a:lnTo>
                    <a:pt x="61033" y="47924"/>
                  </a:lnTo>
                  <a:lnTo>
                    <a:pt x="29680" y="84813"/>
                  </a:lnTo>
                  <a:lnTo>
                    <a:pt x="9072" y="127904"/>
                  </a:lnTo>
                  <a:lnTo>
                    <a:pt x="0" y="174805"/>
                  </a:lnTo>
                  <a:lnTo>
                    <a:pt x="3249" y="223126"/>
                  </a:lnTo>
                  <a:lnTo>
                    <a:pt x="19609" y="270477"/>
                  </a:lnTo>
                  <a:lnTo>
                    <a:pt x="47877" y="311825"/>
                  </a:lnTo>
                  <a:lnTo>
                    <a:pt x="84732" y="343207"/>
                  </a:lnTo>
                  <a:lnTo>
                    <a:pt x="127783" y="363833"/>
                  </a:lnTo>
                  <a:lnTo>
                    <a:pt x="174643" y="372914"/>
                  </a:lnTo>
                  <a:lnTo>
                    <a:pt x="222922" y="369661"/>
                  </a:lnTo>
                  <a:lnTo>
                    <a:pt x="270230" y="353286"/>
                  </a:lnTo>
                  <a:lnTo>
                    <a:pt x="311537" y="324992"/>
                  </a:lnTo>
                  <a:lnTo>
                    <a:pt x="342888" y="288104"/>
                  </a:lnTo>
                  <a:lnTo>
                    <a:pt x="363495" y="245013"/>
                  </a:lnTo>
                  <a:lnTo>
                    <a:pt x="372568" y="198111"/>
                  </a:lnTo>
                  <a:lnTo>
                    <a:pt x="369317" y="149788"/>
                  </a:lnTo>
                  <a:lnTo>
                    <a:pt x="352953" y="102437"/>
                  </a:lnTo>
                  <a:lnTo>
                    <a:pt x="324686" y="61088"/>
                  </a:lnTo>
                  <a:lnTo>
                    <a:pt x="287834" y="29707"/>
                  </a:lnTo>
                  <a:lnTo>
                    <a:pt x="244785" y="9081"/>
                  </a:lnTo>
                  <a:lnTo>
                    <a:pt x="197927" y="0"/>
                  </a:lnTo>
                  <a:close/>
                </a:path>
              </a:pathLst>
            </a:custGeom>
            <a:solidFill>
              <a:srgbClr val="FFFFFF">
                <a:alpha val="8713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515E665-7A5B-4EB4-B77B-E0FAE30F12CF}"/>
                </a:ext>
              </a:extLst>
            </p:cNvPr>
            <p:cNvSpPr/>
            <p:nvPr userDrawn="1"/>
          </p:nvSpPr>
          <p:spPr>
            <a:xfrm>
              <a:off x="915627" y="217540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93330" y="0"/>
                  </a:moveTo>
                  <a:lnTo>
                    <a:pt x="143517" y="4954"/>
                  </a:lnTo>
                  <a:lnTo>
                    <a:pt x="96782" y="22893"/>
                  </a:lnTo>
                  <a:lnTo>
                    <a:pt x="57741" y="51501"/>
                  </a:lnTo>
                  <a:lnTo>
                    <a:pt x="27717" y="88635"/>
                  </a:lnTo>
                  <a:lnTo>
                    <a:pt x="8029" y="132153"/>
                  </a:lnTo>
                  <a:lnTo>
                    <a:pt x="0" y="179911"/>
                  </a:lnTo>
                  <a:lnTo>
                    <a:pt x="4949" y="229769"/>
                  </a:lnTo>
                  <a:lnTo>
                    <a:pt x="22873" y="276550"/>
                  </a:lnTo>
                  <a:lnTo>
                    <a:pt x="51456" y="315628"/>
                  </a:lnTo>
                  <a:lnTo>
                    <a:pt x="88558" y="345680"/>
                  </a:lnTo>
                  <a:lnTo>
                    <a:pt x="132036" y="365386"/>
                  </a:lnTo>
                  <a:lnTo>
                    <a:pt x="179751" y="373424"/>
                  </a:lnTo>
                  <a:lnTo>
                    <a:pt x="229559" y="368474"/>
                  </a:lnTo>
                  <a:lnTo>
                    <a:pt x="276299" y="350534"/>
                  </a:lnTo>
                  <a:lnTo>
                    <a:pt x="315342" y="321924"/>
                  </a:lnTo>
                  <a:lnTo>
                    <a:pt x="345368" y="284789"/>
                  </a:lnTo>
                  <a:lnTo>
                    <a:pt x="365057" y="241270"/>
                  </a:lnTo>
                  <a:lnTo>
                    <a:pt x="373087" y="193512"/>
                  </a:lnTo>
                  <a:lnTo>
                    <a:pt x="368137" y="143658"/>
                  </a:lnTo>
                  <a:lnTo>
                    <a:pt x="350214" y="96876"/>
                  </a:lnTo>
                  <a:lnTo>
                    <a:pt x="321630" y="57797"/>
                  </a:lnTo>
                  <a:lnTo>
                    <a:pt x="284528" y="27743"/>
                  </a:lnTo>
                  <a:lnTo>
                    <a:pt x="241047" y="8037"/>
                  </a:lnTo>
                  <a:lnTo>
                    <a:pt x="193330" y="0"/>
                  </a:lnTo>
                  <a:close/>
                </a:path>
              </a:pathLst>
            </a:custGeom>
            <a:solidFill>
              <a:srgbClr val="FFFFFF">
                <a:alpha val="9356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A108E4C-0FDE-4A79-95EE-9E9A87260EBD}"/>
                </a:ext>
              </a:extLst>
            </p:cNvPr>
            <p:cNvSpPr/>
            <p:nvPr userDrawn="1"/>
          </p:nvSpPr>
          <p:spPr>
            <a:xfrm>
              <a:off x="1703742" y="2083708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9"/>
                  </a:lnTo>
                  <a:lnTo>
                    <a:pt x="137008" y="366909"/>
                  </a:lnTo>
                  <a:lnTo>
                    <a:pt x="186620" y="373581"/>
                  </a:lnTo>
                  <a:lnTo>
                    <a:pt x="236232" y="366909"/>
                  </a:lnTo>
                  <a:lnTo>
                    <a:pt x="280811" y="348079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C94A245-5070-4654-B9D0-B34B0176C761}"/>
                </a:ext>
              </a:extLst>
            </p:cNvPr>
            <p:cNvSpPr/>
            <p:nvPr userDrawn="1"/>
          </p:nvSpPr>
          <p:spPr>
            <a:xfrm>
              <a:off x="2119832" y="800978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5768" y="0"/>
                  </a:moveTo>
                  <a:lnTo>
                    <a:pt x="155731" y="1354"/>
                  </a:lnTo>
                  <a:lnTo>
                    <a:pt x="107825" y="15876"/>
                  </a:lnTo>
                  <a:lnTo>
                    <a:pt x="66827" y="41596"/>
                  </a:lnTo>
                  <a:lnTo>
                    <a:pt x="34208" y="76469"/>
                  </a:lnTo>
                  <a:lnTo>
                    <a:pt x="11442" y="118455"/>
                  </a:lnTo>
                  <a:lnTo>
                    <a:pt x="0" y="165510"/>
                  </a:lnTo>
                  <a:lnTo>
                    <a:pt x="1352" y="215594"/>
                  </a:lnTo>
                  <a:lnTo>
                    <a:pt x="15862" y="263544"/>
                  </a:lnTo>
                  <a:lnTo>
                    <a:pt x="41560" y="304582"/>
                  </a:lnTo>
                  <a:lnTo>
                    <a:pt x="76405" y="337231"/>
                  </a:lnTo>
                  <a:lnTo>
                    <a:pt x="118355" y="360019"/>
                  </a:lnTo>
                  <a:lnTo>
                    <a:pt x="165369" y="371471"/>
                  </a:lnTo>
                  <a:lnTo>
                    <a:pt x="215408" y="370114"/>
                  </a:lnTo>
                  <a:lnTo>
                    <a:pt x="263314" y="355591"/>
                  </a:lnTo>
                  <a:lnTo>
                    <a:pt x="304312" y="329872"/>
                  </a:lnTo>
                  <a:lnTo>
                    <a:pt x="336930" y="294998"/>
                  </a:lnTo>
                  <a:lnTo>
                    <a:pt x="359696" y="253012"/>
                  </a:lnTo>
                  <a:lnTo>
                    <a:pt x="371139" y="205956"/>
                  </a:lnTo>
                  <a:lnTo>
                    <a:pt x="369786" y="155873"/>
                  </a:lnTo>
                  <a:lnTo>
                    <a:pt x="355272" y="107920"/>
                  </a:lnTo>
                  <a:lnTo>
                    <a:pt x="329574" y="66883"/>
                  </a:lnTo>
                  <a:lnTo>
                    <a:pt x="294730" y="34236"/>
                  </a:lnTo>
                  <a:lnTo>
                    <a:pt x="252781" y="11451"/>
                  </a:lnTo>
                  <a:lnTo>
                    <a:pt x="205768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95E0190-E45D-46AD-808B-0684E237E0DE}"/>
                </a:ext>
              </a:extLst>
            </p:cNvPr>
            <p:cNvSpPr/>
            <p:nvPr userDrawn="1"/>
          </p:nvSpPr>
          <p:spPr>
            <a:xfrm>
              <a:off x="1413251" y="8026836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206326" y="0"/>
                  </a:moveTo>
                  <a:lnTo>
                    <a:pt x="156281" y="1075"/>
                  </a:lnTo>
                  <a:lnTo>
                    <a:pt x="109876" y="14794"/>
                  </a:lnTo>
                  <a:lnTo>
                    <a:pt x="69079" y="39588"/>
                  </a:lnTo>
                  <a:lnTo>
                    <a:pt x="35855" y="73887"/>
                  </a:lnTo>
                  <a:lnTo>
                    <a:pt x="12173" y="116119"/>
                  </a:lnTo>
                  <a:lnTo>
                    <a:pt x="0" y="164717"/>
                  </a:lnTo>
                  <a:lnTo>
                    <a:pt x="1074" y="214808"/>
                  </a:lnTo>
                  <a:lnTo>
                    <a:pt x="14780" y="261255"/>
                  </a:lnTo>
                  <a:lnTo>
                    <a:pt x="39551" y="302090"/>
                  </a:lnTo>
                  <a:lnTo>
                    <a:pt x="73816" y="335343"/>
                  </a:lnTo>
                  <a:lnTo>
                    <a:pt x="116007" y="359047"/>
                  </a:lnTo>
                  <a:lnTo>
                    <a:pt x="164556" y="371232"/>
                  </a:lnTo>
                  <a:lnTo>
                    <a:pt x="214605" y="370157"/>
                  </a:lnTo>
                  <a:lnTo>
                    <a:pt x="261011" y="356438"/>
                  </a:lnTo>
                  <a:lnTo>
                    <a:pt x="301809" y="331645"/>
                  </a:lnTo>
                  <a:lnTo>
                    <a:pt x="335032" y="297349"/>
                  </a:lnTo>
                  <a:lnTo>
                    <a:pt x="358716" y="255119"/>
                  </a:lnTo>
                  <a:lnTo>
                    <a:pt x="370894" y="206525"/>
                  </a:lnTo>
                  <a:lnTo>
                    <a:pt x="369819" y="156433"/>
                  </a:lnTo>
                  <a:lnTo>
                    <a:pt x="356112" y="109984"/>
                  </a:lnTo>
                  <a:lnTo>
                    <a:pt x="331341" y="69147"/>
                  </a:lnTo>
                  <a:lnTo>
                    <a:pt x="297074" y="35891"/>
                  </a:lnTo>
                  <a:lnTo>
                    <a:pt x="254879" y="12185"/>
                  </a:lnTo>
                  <a:lnTo>
                    <a:pt x="206326" y="0"/>
                  </a:lnTo>
                  <a:close/>
                </a:path>
              </a:pathLst>
            </a:custGeom>
            <a:solidFill>
              <a:srgbClr val="FFFFFF">
                <a:alpha val="1541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DF436DC-4170-4483-BDF1-F5DF0AD8F705}"/>
                </a:ext>
              </a:extLst>
            </p:cNvPr>
            <p:cNvSpPr/>
            <p:nvPr userDrawn="1"/>
          </p:nvSpPr>
          <p:spPr>
            <a:xfrm>
              <a:off x="735064" y="7853877"/>
              <a:ext cx="370840" cy="371475"/>
            </a:xfrm>
            <a:custGeom>
              <a:avLst/>
              <a:gdLst/>
              <a:ahLst/>
              <a:cxnLst/>
              <a:rect l="l" t="t" r="r" b="b"/>
              <a:pathLst>
                <a:path w="370840" h="371475">
                  <a:moveTo>
                    <a:pt x="207514" y="0"/>
                  </a:moveTo>
                  <a:lnTo>
                    <a:pt x="159128" y="545"/>
                  </a:lnTo>
                  <a:lnTo>
                    <a:pt x="113124" y="13276"/>
                  </a:lnTo>
                  <a:lnTo>
                    <a:pt x="71821" y="37220"/>
                  </a:lnTo>
                  <a:lnTo>
                    <a:pt x="37540" y="71401"/>
                  </a:lnTo>
                  <a:lnTo>
                    <a:pt x="12599" y="114846"/>
                  </a:lnTo>
                  <a:lnTo>
                    <a:pt x="0" y="163330"/>
                  </a:lnTo>
                  <a:lnTo>
                    <a:pt x="547" y="211755"/>
                  </a:lnTo>
                  <a:lnTo>
                    <a:pt x="13268" y="257798"/>
                  </a:lnTo>
                  <a:lnTo>
                    <a:pt x="37189" y="299138"/>
                  </a:lnTo>
                  <a:lnTo>
                    <a:pt x="71336" y="333453"/>
                  </a:lnTo>
                  <a:lnTo>
                    <a:pt x="114736" y="358421"/>
                  </a:lnTo>
                  <a:lnTo>
                    <a:pt x="163181" y="371032"/>
                  </a:lnTo>
                  <a:lnTo>
                    <a:pt x="211564" y="370482"/>
                  </a:lnTo>
                  <a:lnTo>
                    <a:pt x="257566" y="357748"/>
                  </a:lnTo>
                  <a:lnTo>
                    <a:pt x="298868" y="333805"/>
                  </a:lnTo>
                  <a:lnTo>
                    <a:pt x="333149" y="299627"/>
                  </a:lnTo>
                  <a:lnTo>
                    <a:pt x="358090" y="256191"/>
                  </a:lnTo>
                  <a:lnTo>
                    <a:pt x="370690" y="207701"/>
                  </a:lnTo>
                  <a:lnTo>
                    <a:pt x="370142" y="159272"/>
                  </a:lnTo>
                  <a:lnTo>
                    <a:pt x="357422" y="113226"/>
                  </a:lnTo>
                  <a:lnTo>
                    <a:pt x="333503" y="71886"/>
                  </a:lnTo>
                  <a:lnTo>
                    <a:pt x="299359" y="37575"/>
                  </a:lnTo>
                  <a:lnTo>
                    <a:pt x="255963" y="12615"/>
                  </a:lnTo>
                  <a:lnTo>
                    <a:pt x="207514" y="0"/>
                  </a:lnTo>
                  <a:close/>
                </a:path>
              </a:pathLst>
            </a:custGeom>
            <a:solidFill>
              <a:srgbClr val="FFFFFF">
                <a:alpha val="2082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52CF073-378F-4586-8EE5-D9C1A725C041}"/>
                </a:ext>
              </a:extLst>
            </p:cNvPr>
            <p:cNvSpPr/>
            <p:nvPr userDrawn="1"/>
          </p:nvSpPr>
          <p:spPr>
            <a:xfrm>
              <a:off x="130270" y="7502118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40">
                  <a:moveTo>
                    <a:pt x="162645" y="0"/>
                  </a:moveTo>
                  <a:lnTo>
                    <a:pt x="116389" y="11773"/>
                  </a:lnTo>
                  <a:lnTo>
                    <a:pt x="74100" y="35308"/>
                  </a:lnTo>
                  <a:lnTo>
                    <a:pt x="38276" y="70301"/>
                  </a:lnTo>
                  <a:lnTo>
                    <a:pt x="12952" y="113520"/>
                  </a:lnTo>
                  <a:lnTo>
                    <a:pt x="295" y="160266"/>
                  </a:lnTo>
                  <a:lnTo>
                    <a:pt x="0" y="208038"/>
                  </a:lnTo>
                  <a:lnTo>
                    <a:pt x="11761" y="254337"/>
                  </a:lnTo>
                  <a:lnTo>
                    <a:pt x="35275" y="296665"/>
                  </a:lnTo>
                  <a:lnTo>
                    <a:pt x="70235" y="332522"/>
                  </a:lnTo>
                  <a:lnTo>
                    <a:pt x="113416" y="357866"/>
                  </a:lnTo>
                  <a:lnTo>
                    <a:pt x="160120" y="370533"/>
                  </a:lnTo>
                  <a:lnTo>
                    <a:pt x="207850" y="370828"/>
                  </a:lnTo>
                  <a:lnTo>
                    <a:pt x="254108" y="359055"/>
                  </a:lnTo>
                  <a:lnTo>
                    <a:pt x="296396" y="335519"/>
                  </a:lnTo>
                  <a:lnTo>
                    <a:pt x="332217" y="300523"/>
                  </a:lnTo>
                  <a:lnTo>
                    <a:pt x="357541" y="257303"/>
                  </a:lnTo>
                  <a:lnTo>
                    <a:pt x="370198" y="210558"/>
                  </a:lnTo>
                  <a:lnTo>
                    <a:pt x="370492" y="162786"/>
                  </a:lnTo>
                  <a:lnTo>
                    <a:pt x="358729" y="116486"/>
                  </a:lnTo>
                  <a:lnTo>
                    <a:pt x="335212" y="74158"/>
                  </a:lnTo>
                  <a:lnTo>
                    <a:pt x="300248" y="38301"/>
                  </a:lnTo>
                  <a:lnTo>
                    <a:pt x="257072" y="12959"/>
                  </a:lnTo>
                  <a:lnTo>
                    <a:pt x="210372" y="293"/>
                  </a:lnTo>
                  <a:lnTo>
                    <a:pt x="162645" y="0"/>
                  </a:lnTo>
                  <a:close/>
                </a:path>
              </a:pathLst>
            </a:custGeom>
            <a:solidFill>
              <a:srgbClr val="FFFFFF">
                <a:alpha val="2624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E95AC59-141D-49E5-B81F-6363AD6BB129}"/>
                </a:ext>
              </a:extLst>
            </p:cNvPr>
            <p:cNvSpPr/>
            <p:nvPr userDrawn="1"/>
          </p:nvSpPr>
          <p:spPr>
            <a:xfrm>
              <a:off x="6" y="3741446"/>
              <a:ext cx="192405" cy="374015"/>
            </a:xfrm>
            <a:custGeom>
              <a:avLst/>
              <a:gdLst/>
              <a:ahLst/>
              <a:cxnLst/>
              <a:rect l="l" t="t" r="r" b="b"/>
              <a:pathLst>
                <a:path w="192405" h="374014">
                  <a:moveTo>
                    <a:pt x="0" y="0"/>
                  </a:moveTo>
                  <a:lnTo>
                    <a:pt x="0" y="373413"/>
                  </a:lnTo>
                  <a:lnTo>
                    <a:pt x="38929" y="370492"/>
                  </a:lnTo>
                  <a:lnTo>
                    <a:pt x="76612" y="359471"/>
                  </a:lnTo>
                  <a:lnTo>
                    <a:pt x="111669" y="340404"/>
                  </a:lnTo>
                  <a:lnTo>
                    <a:pt x="142724" y="313347"/>
                  </a:lnTo>
                  <a:lnTo>
                    <a:pt x="171458" y="272323"/>
                  </a:lnTo>
                  <a:lnTo>
                    <a:pt x="187854" y="226758"/>
                  </a:lnTo>
                  <a:lnTo>
                    <a:pt x="192012" y="179168"/>
                  </a:lnTo>
                  <a:lnTo>
                    <a:pt x="184034" y="132069"/>
                  </a:lnTo>
                  <a:lnTo>
                    <a:pt x="164021" y="87976"/>
                  </a:lnTo>
                  <a:lnTo>
                    <a:pt x="132074" y="49406"/>
                  </a:lnTo>
                  <a:lnTo>
                    <a:pt x="69681" y="1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874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5B9EE7B-7FF6-42FC-B581-22345456A213}"/>
                </a:ext>
              </a:extLst>
            </p:cNvPr>
            <p:cNvSpPr/>
            <p:nvPr userDrawn="1"/>
          </p:nvSpPr>
          <p:spPr>
            <a:xfrm>
              <a:off x="365636" y="329034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2446" y="0"/>
                  </a:moveTo>
                  <a:lnTo>
                    <a:pt x="134616" y="7328"/>
                  </a:lnTo>
                  <a:lnTo>
                    <a:pt x="88862" y="27651"/>
                  </a:lnTo>
                  <a:lnTo>
                    <a:pt x="50091" y="59341"/>
                  </a:lnTo>
                  <a:lnTo>
                    <a:pt x="21968" y="98751"/>
                  </a:lnTo>
                  <a:lnTo>
                    <a:pt x="5076" y="143431"/>
                  </a:lnTo>
                  <a:lnTo>
                    <a:pt x="0" y="190931"/>
                  </a:lnTo>
                  <a:lnTo>
                    <a:pt x="7322" y="238804"/>
                  </a:lnTo>
                  <a:lnTo>
                    <a:pt x="27626" y="284600"/>
                  </a:lnTo>
                  <a:lnTo>
                    <a:pt x="59287" y="323407"/>
                  </a:lnTo>
                  <a:lnTo>
                    <a:pt x="98661" y="351557"/>
                  </a:lnTo>
                  <a:lnTo>
                    <a:pt x="143300" y="368464"/>
                  </a:lnTo>
                  <a:lnTo>
                    <a:pt x="190758" y="373545"/>
                  </a:lnTo>
                  <a:lnTo>
                    <a:pt x="238587" y="366216"/>
                  </a:lnTo>
                  <a:lnTo>
                    <a:pt x="284341" y="345893"/>
                  </a:lnTo>
                  <a:lnTo>
                    <a:pt x="323113" y="314202"/>
                  </a:lnTo>
                  <a:lnTo>
                    <a:pt x="351238" y="274793"/>
                  </a:lnTo>
                  <a:lnTo>
                    <a:pt x="368131" y="230113"/>
                  </a:lnTo>
                  <a:lnTo>
                    <a:pt x="373208" y="182612"/>
                  </a:lnTo>
                  <a:lnTo>
                    <a:pt x="365885" y="134739"/>
                  </a:lnTo>
                  <a:lnTo>
                    <a:pt x="345577" y="88943"/>
                  </a:lnTo>
                  <a:lnTo>
                    <a:pt x="313916" y="50137"/>
                  </a:lnTo>
                  <a:lnTo>
                    <a:pt x="274542" y="21988"/>
                  </a:lnTo>
                  <a:lnTo>
                    <a:pt x="229903" y="5081"/>
                  </a:lnTo>
                  <a:lnTo>
                    <a:pt x="182446" y="0"/>
                  </a:lnTo>
                  <a:close/>
                </a:path>
              </a:pathLst>
            </a:custGeom>
            <a:solidFill>
              <a:srgbClr val="FFFFFF">
                <a:alpha val="6416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330D0191-F8AF-42A4-AF89-F8C14170B4B9}"/>
                </a:ext>
              </a:extLst>
            </p:cNvPr>
            <p:cNvSpPr/>
            <p:nvPr userDrawn="1"/>
          </p:nvSpPr>
          <p:spPr>
            <a:xfrm>
              <a:off x="1004213" y="3010067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5553" y="0"/>
                  </a:moveTo>
                  <a:lnTo>
                    <a:pt x="135996" y="7058"/>
                  </a:lnTo>
                  <a:lnTo>
                    <a:pt x="90059" y="26960"/>
                  </a:lnTo>
                  <a:lnTo>
                    <a:pt x="52262" y="57197"/>
                  </a:lnTo>
                  <a:lnTo>
                    <a:pt x="23833" y="95571"/>
                  </a:lnTo>
                  <a:lnTo>
                    <a:pt x="6003" y="139885"/>
                  </a:lnTo>
                  <a:lnTo>
                    <a:pt x="0" y="187941"/>
                  </a:lnTo>
                  <a:lnTo>
                    <a:pt x="7052" y="237543"/>
                  </a:lnTo>
                  <a:lnTo>
                    <a:pt x="26936" y="283523"/>
                  </a:lnTo>
                  <a:lnTo>
                    <a:pt x="57145" y="321354"/>
                  </a:lnTo>
                  <a:lnTo>
                    <a:pt x="95483" y="349808"/>
                  </a:lnTo>
                  <a:lnTo>
                    <a:pt x="139757" y="367655"/>
                  </a:lnTo>
                  <a:lnTo>
                    <a:pt x="187770" y="373664"/>
                  </a:lnTo>
                  <a:lnTo>
                    <a:pt x="237327" y="366605"/>
                  </a:lnTo>
                  <a:lnTo>
                    <a:pt x="283265" y="346703"/>
                  </a:lnTo>
                  <a:lnTo>
                    <a:pt x="321063" y="316467"/>
                  </a:lnTo>
                  <a:lnTo>
                    <a:pt x="349493" y="278093"/>
                  </a:lnTo>
                  <a:lnTo>
                    <a:pt x="367324" y="233779"/>
                  </a:lnTo>
                  <a:lnTo>
                    <a:pt x="373326" y="185722"/>
                  </a:lnTo>
                  <a:lnTo>
                    <a:pt x="366270" y="136120"/>
                  </a:lnTo>
                  <a:lnTo>
                    <a:pt x="346387" y="90141"/>
                  </a:lnTo>
                  <a:lnTo>
                    <a:pt x="316178" y="52309"/>
                  </a:lnTo>
                  <a:lnTo>
                    <a:pt x="277839" y="23855"/>
                  </a:lnTo>
                  <a:lnTo>
                    <a:pt x="233566" y="6008"/>
                  </a:lnTo>
                  <a:lnTo>
                    <a:pt x="185553" y="0"/>
                  </a:lnTo>
                  <a:close/>
                </a:path>
              </a:pathLst>
            </a:custGeom>
            <a:solidFill>
              <a:srgbClr val="FFFFFF">
                <a:alpha val="6957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B2E94F4F-9299-493C-8DE7-F148FB93EDAA}"/>
                </a:ext>
              </a:extLst>
            </p:cNvPr>
            <p:cNvSpPr/>
            <p:nvPr userDrawn="1"/>
          </p:nvSpPr>
          <p:spPr>
            <a:xfrm>
              <a:off x="1703742" y="291388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3"/>
                  </a:lnTo>
                  <a:lnTo>
                    <a:pt x="25478" y="281062"/>
                  </a:lnTo>
                  <a:lnTo>
                    <a:pt x="54659" y="318867"/>
                  </a:lnTo>
                  <a:lnTo>
                    <a:pt x="92428" y="348076"/>
                  </a:lnTo>
                  <a:lnTo>
                    <a:pt x="137008" y="366907"/>
                  </a:lnTo>
                  <a:lnTo>
                    <a:pt x="186620" y="373580"/>
                  </a:lnTo>
                  <a:lnTo>
                    <a:pt x="236232" y="366907"/>
                  </a:lnTo>
                  <a:lnTo>
                    <a:pt x="280811" y="348076"/>
                  </a:lnTo>
                  <a:lnTo>
                    <a:pt x="318581" y="318867"/>
                  </a:lnTo>
                  <a:lnTo>
                    <a:pt x="347761" y="281062"/>
                  </a:lnTo>
                  <a:lnTo>
                    <a:pt x="366573" y="236443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1524399-8984-4F80-9EB9-8F76F7B2D886}"/>
                </a:ext>
              </a:extLst>
            </p:cNvPr>
            <p:cNvSpPr/>
            <p:nvPr userDrawn="1"/>
          </p:nvSpPr>
          <p:spPr>
            <a:xfrm>
              <a:off x="2118817" y="7162059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91996" y="0"/>
                  </a:moveTo>
                  <a:lnTo>
                    <a:pt x="142221" y="5324"/>
                  </a:lnTo>
                  <a:lnTo>
                    <a:pt x="95619" y="23610"/>
                  </a:lnTo>
                  <a:lnTo>
                    <a:pt x="56791" y="52508"/>
                  </a:lnTo>
                  <a:lnTo>
                    <a:pt x="27041" y="89864"/>
                  </a:lnTo>
                  <a:lnTo>
                    <a:pt x="7676" y="133528"/>
                  </a:lnTo>
                  <a:lnTo>
                    <a:pt x="0" y="181346"/>
                  </a:lnTo>
                  <a:lnTo>
                    <a:pt x="5318" y="231166"/>
                  </a:lnTo>
                  <a:lnTo>
                    <a:pt x="23588" y="277810"/>
                  </a:lnTo>
                  <a:lnTo>
                    <a:pt x="52459" y="316674"/>
                  </a:lnTo>
                  <a:lnTo>
                    <a:pt x="89781" y="346451"/>
                  </a:lnTo>
                  <a:lnTo>
                    <a:pt x="133405" y="365834"/>
                  </a:lnTo>
                  <a:lnTo>
                    <a:pt x="181180" y="373517"/>
                  </a:lnTo>
                  <a:lnTo>
                    <a:pt x="230954" y="368193"/>
                  </a:lnTo>
                  <a:lnTo>
                    <a:pt x="277556" y="349904"/>
                  </a:lnTo>
                  <a:lnTo>
                    <a:pt x="316384" y="321006"/>
                  </a:lnTo>
                  <a:lnTo>
                    <a:pt x="346134" y="283650"/>
                  </a:lnTo>
                  <a:lnTo>
                    <a:pt x="365500" y="239988"/>
                  </a:lnTo>
                  <a:lnTo>
                    <a:pt x="373176" y="192171"/>
                  </a:lnTo>
                  <a:lnTo>
                    <a:pt x="367857" y="142351"/>
                  </a:lnTo>
                  <a:lnTo>
                    <a:pt x="349588" y="95703"/>
                  </a:lnTo>
                  <a:lnTo>
                    <a:pt x="320717" y="56839"/>
                  </a:lnTo>
                  <a:lnTo>
                    <a:pt x="283394" y="27063"/>
                  </a:lnTo>
                  <a:lnTo>
                    <a:pt x="239770" y="7681"/>
                  </a:lnTo>
                  <a:lnTo>
                    <a:pt x="191996" y="0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BC29067-73E6-4F3E-B55E-4FEF2A0E46DA}"/>
                </a:ext>
              </a:extLst>
            </p:cNvPr>
            <p:cNvSpPr/>
            <p:nvPr userDrawn="1"/>
          </p:nvSpPr>
          <p:spPr>
            <a:xfrm>
              <a:off x="1471181" y="7197873"/>
              <a:ext cx="370205" cy="370840"/>
            </a:xfrm>
            <a:custGeom>
              <a:avLst/>
              <a:gdLst/>
              <a:ahLst/>
              <a:cxnLst/>
              <a:rect l="l" t="t" r="r" b="b"/>
              <a:pathLst>
                <a:path w="370205" h="370840">
                  <a:moveTo>
                    <a:pt x="159741" y="0"/>
                  </a:moveTo>
                  <a:lnTo>
                    <a:pt x="113056" y="12720"/>
                  </a:lnTo>
                  <a:lnTo>
                    <a:pt x="71739" y="36633"/>
                  </a:lnTo>
                  <a:lnTo>
                    <a:pt x="37791" y="70212"/>
                  </a:lnTo>
                  <a:lnTo>
                    <a:pt x="13211" y="111927"/>
                  </a:lnTo>
                  <a:lnTo>
                    <a:pt x="99" y="159889"/>
                  </a:lnTo>
                  <a:lnTo>
                    <a:pt x="0" y="210357"/>
                  </a:lnTo>
                  <a:lnTo>
                    <a:pt x="12708" y="257087"/>
                  </a:lnTo>
                  <a:lnTo>
                    <a:pt x="36600" y="298442"/>
                  </a:lnTo>
                  <a:lnTo>
                    <a:pt x="70148" y="332420"/>
                  </a:lnTo>
                  <a:lnTo>
                    <a:pt x="111825" y="357023"/>
                  </a:lnTo>
                  <a:lnTo>
                    <a:pt x="160106" y="370248"/>
                  </a:lnTo>
                  <a:lnTo>
                    <a:pt x="210164" y="370248"/>
                  </a:lnTo>
                  <a:lnTo>
                    <a:pt x="256851" y="357528"/>
                  </a:lnTo>
                  <a:lnTo>
                    <a:pt x="298170" y="333615"/>
                  </a:lnTo>
                  <a:lnTo>
                    <a:pt x="332120" y="300036"/>
                  </a:lnTo>
                  <a:lnTo>
                    <a:pt x="356700" y="258321"/>
                  </a:lnTo>
                  <a:lnTo>
                    <a:pt x="369811" y="210357"/>
                  </a:lnTo>
                  <a:lnTo>
                    <a:pt x="369911" y="159889"/>
                  </a:lnTo>
                  <a:lnTo>
                    <a:pt x="357201" y="113158"/>
                  </a:lnTo>
                  <a:lnTo>
                    <a:pt x="333309" y="71802"/>
                  </a:lnTo>
                  <a:lnTo>
                    <a:pt x="299759" y="37823"/>
                  </a:lnTo>
                  <a:lnTo>
                    <a:pt x="258079" y="13222"/>
                  </a:lnTo>
                  <a:lnTo>
                    <a:pt x="209793" y="0"/>
                  </a:lnTo>
                  <a:lnTo>
                    <a:pt x="159741" y="0"/>
                  </a:lnTo>
                  <a:close/>
                </a:path>
              </a:pathLst>
            </a:custGeom>
            <a:solidFill>
              <a:srgbClr val="FFFFFF">
                <a:alpha val="1443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481671A-CAE0-485F-8BAC-C189E9EB698F}"/>
                </a:ext>
              </a:extLst>
            </p:cNvPr>
            <p:cNvSpPr/>
            <p:nvPr userDrawn="1"/>
          </p:nvSpPr>
          <p:spPr>
            <a:xfrm>
              <a:off x="859241" y="6992732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5">
                  <a:moveTo>
                    <a:pt x="183168" y="0"/>
                  </a:moveTo>
                  <a:lnTo>
                    <a:pt x="135954" y="7012"/>
                  </a:lnTo>
                  <a:lnTo>
                    <a:pt x="92039" y="25725"/>
                  </a:lnTo>
                  <a:lnTo>
                    <a:pt x="53843" y="55456"/>
                  </a:lnTo>
                  <a:lnTo>
                    <a:pt x="23787" y="95521"/>
                  </a:lnTo>
                  <a:lnTo>
                    <a:pt x="5365" y="142107"/>
                  </a:lnTo>
                  <a:lnTo>
                    <a:pt x="0" y="190238"/>
                  </a:lnTo>
                  <a:lnTo>
                    <a:pt x="7008" y="237493"/>
                  </a:lnTo>
                  <a:lnTo>
                    <a:pt x="25707" y="281448"/>
                  </a:lnTo>
                  <a:lnTo>
                    <a:pt x="55412" y="319680"/>
                  </a:lnTo>
                  <a:lnTo>
                    <a:pt x="95442" y="349767"/>
                  </a:lnTo>
                  <a:lnTo>
                    <a:pt x="141985" y="368202"/>
                  </a:lnTo>
                  <a:lnTo>
                    <a:pt x="190072" y="373571"/>
                  </a:lnTo>
                  <a:lnTo>
                    <a:pt x="237283" y="366558"/>
                  </a:lnTo>
                  <a:lnTo>
                    <a:pt x="281196" y="347843"/>
                  </a:lnTo>
                  <a:lnTo>
                    <a:pt x="319390" y="318112"/>
                  </a:lnTo>
                  <a:lnTo>
                    <a:pt x="349446" y="278047"/>
                  </a:lnTo>
                  <a:lnTo>
                    <a:pt x="367868" y="231461"/>
                  </a:lnTo>
                  <a:lnTo>
                    <a:pt x="373236" y="183330"/>
                  </a:lnTo>
                  <a:lnTo>
                    <a:pt x="366230" y="136076"/>
                  </a:lnTo>
                  <a:lnTo>
                    <a:pt x="347533" y="92123"/>
                  </a:lnTo>
                  <a:lnTo>
                    <a:pt x="317829" y="53894"/>
                  </a:lnTo>
                  <a:lnTo>
                    <a:pt x="277801" y="23811"/>
                  </a:lnTo>
                  <a:lnTo>
                    <a:pt x="231257" y="5372"/>
                  </a:lnTo>
                  <a:lnTo>
                    <a:pt x="183168" y="0"/>
                  </a:lnTo>
                  <a:close/>
                </a:path>
              </a:pathLst>
            </a:custGeom>
            <a:solidFill>
              <a:srgbClr val="FFFFFF">
                <a:alpha val="1888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C50100-E191-42DB-9260-FD8CD20B0EED}"/>
                </a:ext>
              </a:extLst>
            </p:cNvPr>
            <p:cNvSpPr/>
            <p:nvPr userDrawn="1"/>
          </p:nvSpPr>
          <p:spPr>
            <a:xfrm>
              <a:off x="361342" y="6573948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09">
                  <a:moveTo>
                    <a:pt x="204330" y="0"/>
                  </a:moveTo>
                  <a:lnTo>
                    <a:pt x="156620" y="1313"/>
                  </a:lnTo>
                  <a:lnTo>
                    <a:pt x="110199" y="14976"/>
                  </a:lnTo>
                  <a:lnTo>
                    <a:pt x="67568" y="41239"/>
                  </a:lnTo>
                  <a:lnTo>
                    <a:pt x="33380" y="77835"/>
                  </a:lnTo>
                  <a:lnTo>
                    <a:pt x="10773" y="120653"/>
                  </a:lnTo>
                  <a:lnTo>
                    <a:pt x="0" y="167191"/>
                  </a:lnTo>
                  <a:lnTo>
                    <a:pt x="1312" y="214943"/>
                  </a:lnTo>
                  <a:lnTo>
                    <a:pt x="14962" y="261404"/>
                  </a:lnTo>
                  <a:lnTo>
                    <a:pt x="41202" y="304069"/>
                  </a:lnTo>
                  <a:lnTo>
                    <a:pt x="77764" y="338296"/>
                  </a:lnTo>
                  <a:lnTo>
                    <a:pt x="120546" y="360926"/>
                  </a:lnTo>
                  <a:lnTo>
                    <a:pt x="167043" y="371708"/>
                  </a:lnTo>
                  <a:lnTo>
                    <a:pt x="214754" y="370393"/>
                  </a:lnTo>
                  <a:lnTo>
                    <a:pt x="261175" y="356731"/>
                  </a:lnTo>
                  <a:lnTo>
                    <a:pt x="303801" y="330470"/>
                  </a:lnTo>
                  <a:lnTo>
                    <a:pt x="337994" y="293875"/>
                  </a:lnTo>
                  <a:lnTo>
                    <a:pt x="360602" y="251054"/>
                  </a:lnTo>
                  <a:lnTo>
                    <a:pt x="371374" y="204513"/>
                  </a:lnTo>
                  <a:lnTo>
                    <a:pt x="370060" y="156759"/>
                  </a:lnTo>
                  <a:lnTo>
                    <a:pt x="356408" y="110296"/>
                  </a:lnTo>
                  <a:lnTo>
                    <a:pt x="330168" y="67630"/>
                  </a:lnTo>
                  <a:lnTo>
                    <a:pt x="293607" y="33410"/>
                  </a:lnTo>
                  <a:lnTo>
                    <a:pt x="250827" y="10783"/>
                  </a:lnTo>
                  <a:lnTo>
                    <a:pt x="204330" y="0"/>
                  </a:lnTo>
                  <a:close/>
                </a:path>
              </a:pathLst>
            </a:custGeom>
            <a:solidFill>
              <a:srgbClr val="FFFFFF">
                <a:alpha val="2332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0B5D792-EABA-4F2B-B82E-916253E81216}"/>
                </a:ext>
              </a:extLst>
            </p:cNvPr>
            <p:cNvSpPr/>
            <p:nvPr userDrawn="1"/>
          </p:nvSpPr>
          <p:spPr>
            <a:xfrm>
              <a:off x="53126" y="6006713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79135" y="0"/>
                  </a:moveTo>
                  <a:lnTo>
                    <a:pt x="129842" y="8722"/>
                  </a:lnTo>
                  <a:lnTo>
                    <a:pt x="84600" y="30159"/>
                  </a:lnTo>
                  <a:lnTo>
                    <a:pt x="47840" y="61651"/>
                  </a:lnTo>
                  <a:lnTo>
                    <a:pt x="20718" y="100960"/>
                  </a:lnTo>
                  <a:lnTo>
                    <a:pt x="4387" y="145850"/>
                  </a:lnTo>
                  <a:lnTo>
                    <a:pt x="0" y="194082"/>
                  </a:lnTo>
                  <a:lnTo>
                    <a:pt x="8710" y="243420"/>
                  </a:lnTo>
                  <a:lnTo>
                    <a:pt x="30131" y="288704"/>
                  </a:lnTo>
                  <a:lnTo>
                    <a:pt x="61595" y="325497"/>
                  </a:lnTo>
                  <a:lnTo>
                    <a:pt x="100868" y="352644"/>
                  </a:lnTo>
                  <a:lnTo>
                    <a:pt x="145715" y="368991"/>
                  </a:lnTo>
                  <a:lnTo>
                    <a:pt x="193902" y="373382"/>
                  </a:lnTo>
                  <a:lnTo>
                    <a:pt x="243195" y="364664"/>
                  </a:lnTo>
                  <a:lnTo>
                    <a:pt x="288438" y="343226"/>
                  </a:lnTo>
                  <a:lnTo>
                    <a:pt x="325199" y="311734"/>
                  </a:lnTo>
                  <a:lnTo>
                    <a:pt x="352323" y="272425"/>
                  </a:lnTo>
                  <a:lnTo>
                    <a:pt x="368655" y="227535"/>
                  </a:lnTo>
                  <a:lnTo>
                    <a:pt x="373041" y="179303"/>
                  </a:lnTo>
                  <a:lnTo>
                    <a:pt x="364327" y="129965"/>
                  </a:lnTo>
                  <a:lnTo>
                    <a:pt x="342910" y="84680"/>
                  </a:lnTo>
                  <a:lnTo>
                    <a:pt x="311446" y="47885"/>
                  </a:lnTo>
                  <a:lnTo>
                    <a:pt x="272173" y="20737"/>
                  </a:lnTo>
                  <a:lnTo>
                    <a:pt x="227324" y="4390"/>
                  </a:lnTo>
                  <a:lnTo>
                    <a:pt x="179135" y="0"/>
                  </a:lnTo>
                  <a:close/>
                </a:path>
              </a:pathLst>
            </a:custGeom>
            <a:solidFill>
              <a:srgbClr val="FFFFFF">
                <a:alpha val="2777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8304A63-C276-4CC7-A61B-9014790636D2}"/>
                </a:ext>
              </a:extLst>
            </p:cNvPr>
            <p:cNvSpPr/>
            <p:nvPr userDrawn="1"/>
          </p:nvSpPr>
          <p:spPr>
            <a:xfrm>
              <a:off x="1" y="5360384"/>
              <a:ext cx="348615" cy="372745"/>
            </a:xfrm>
            <a:custGeom>
              <a:avLst/>
              <a:gdLst/>
              <a:ahLst/>
              <a:cxnLst/>
              <a:rect l="l" t="t" r="r" b="b"/>
              <a:pathLst>
                <a:path w="348615" h="372745">
                  <a:moveTo>
                    <a:pt x="174410" y="0"/>
                  </a:moveTo>
                  <a:lnTo>
                    <a:pt x="120950" y="4099"/>
                  </a:lnTo>
                  <a:lnTo>
                    <a:pt x="72503" y="22420"/>
                  </a:lnTo>
                  <a:lnTo>
                    <a:pt x="31407" y="52910"/>
                  </a:lnTo>
                  <a:lnTo>
                    <a:pt x="0" y="93520"/>
                  </a:lnTo>
                  <a:lnTo>
                    <a:pt x="0" y="279169"/>
                  </a:lnTo>
                  <a:lnTo>
                    <a:pt x="26930" y="315282"/>
                  </a:lnTo>
                  <a:lnTo>
                    <a:pt x="61762" y="343980"/>
                  </a:lnTo>
                  <a:lnTo>
                    <a:pt x="103100" y="363666"/>
                  </a:lnTo>
                  <a:lnTo>
                    <a:pt x="149551" y="372742"/>
                  </a:lnTo>
                  <a:lnTo>
                    <a:pt x="199496" y="369390"/>
                  </a:lnTo>
                  <a:lnTo>
                    <a:pt x="245230" y="353573"/>
                  </a:lnTo>
                  <a:lnTo>
                    <a:pt x="284859" y="326949"/>
                  </a:lnTo>
                  <a:lnTo>
                    <a:pt x="316489" y="291175"/>
                  </a:lnTo>
                  <a:lnTo>
                    <a:pt x="338228" y="247906"/>
                  </a:lnTo>
                  <a:lnTo>
                    <a:pt x="348182" y="198801"/>
                  </a:lnTo>
                  <a:lnTo>
                    <a:pt x="344836" y="148814"/>
                  </a:lnTo>
                  <a:lnTo>
                    <a:pt x="329036" y="103042"/>
                  </a:lnTo>
                  <a:lnTo>
                    <a:pt x="302436" y="63378"/>
                  </a:lnTo>
                  <a:lnTo>
                    <a:pt x="266694" y="31720"/>
                  </a:lnTo>
                  <a:lnTo>
                    <a:pt x="223467" y="9962"/>
                  </a:lnTo>
                  <a:lnTo>
                    <a:pt x="174410" y="0"/>
                  </a:lnTo>
                  <a:close/>
                </a:path>
              </a:pathLst>
            </a:custGeom>
            <a:solidFill>
              <a:srgbClr val="FFFFFF">
                <a:alpha val="3221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654BA81-F810-4513-A609-10D617AC67A0}"/>
                </a:ext>
              </a:extLst>
            </p:cNvPr>
            <p:cNvSpPr/>
            <p:nvPr userDrawn="1"/>
          </p:nvSpPr>
          <p:spPr>
            <a:xfrm>
              <a:off x="138116" y="4735766"/>
              <a:ext cx="372110" cy="372745"/>
            </a:xfrm>
            <a:custGeom>
              <a:avLst/>
              <a:gdLst/>
              <a:ahLst/>
              <a:cxnLst/>
              <a:rect l="l" t="t" r="r" b="b"/>
              <a:pathLst>
                <a:path w="372109" h="372745">
                  <a:moveTo>
                    <a:pt x="169973" y="0"/>
                  </a:moveTo>
                  <a:lnTo>
                    <a:pt x="123341" y="10174"/>
                  </a:lnTo>
                  <a:lnTo>
                    <a:pt x="80783" y="31802"/>
                  </a:lnTo>
                  <a:lnTo>
                    <a:pt x="44671" y="64038"/>
                  </a:lnTo>
                  <a:lnTo>
                    <a:pt x="17373" y="106036"/>
                  </a:lnTo>
                  <a:lnTo>
                    <a:pt x="2121" y="153753"/>
                  </a:lnTo>
                  <a:lnTo>
                    <a:pt x="0" y="202135"/>
                  </a:lnTo>
                  <a:lnTo>
                    <a:pt x="10165" y="248810"/>
                  </a:lnTo>
                  <a:lnTo>
                    <a:pt x="31773" y="291406"/>
                  </a:lnTo>
                  <a:lnTo>
                    <a:pt x="63980" y="327552"/>
                  </a:lnTo>
                  <a:lnTo>
                    <a:pt x="105940" y="354874"/>
                  </a:lnTo>
                  <a:lnTo>
                    <a:pt x="153616" y="370141"/>
                  </a:lnTo>
                  <a:lnTo>
                    <a:pt x="201955" y="372264"/>
                  </a:lnTo>
                  <a:lnTo>
                    <a:pt x="248587" y="362089"/>
                  </a:lnTo>
                  <a:lnTo>
                    <a:pt x="291143" y="340461"/>
                  </a:lnTo>
                  <a:lnTo>
                    <a:pt x="327253" y="308225"/>
                  </a:lnTo>
                  <a:lnTo>
                    <a:pt x="354550" y="266226"/>
                  </a:lnTo>
                  <a:lnTo>
                    <a:pt x="369803" y="218506"/>
                  </a:lnTo>
                  <a:lnTo>
                    <a:pt x="371924" y="170124"/>
                  </a:lnTo>
                  <a:lnTo>
                    <a:pt x="361758" y="123449"/>
                  </a:lnTo>
                  <a:lnTo>
                    <a:pt x="340150" y="80855"/>
                  </a:lnTo>
                  <a:lnTo>
                    <a:pt x="307944" y="44711"/>
                  </a:lnTo>
                  <a:lnTo>
                    <a:pt x="265984" y="17390"/>
                  </a:lnTo>
                  <a:lnTo>
                    <a:pt x="218311" y="2123"/>
                  </a:lnTo>
                  <a:lnTo>
                    <a:pt x="169973" y="0"/>
                  </a:lnTo>
                  <a:close/>
                </a:path>
              </a:pathLst>
            </a:custGeom>
            <a:solidFill>
              <a:srgbClr val="FFFFFF">
                <a:alpha val="3666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AD11C6C-C885-4215-8D00-DC2EA7BF6635}"/>
                </a:ext>
              </a:extLst>
            </p:cNvPr>
            <p:cNvSpPr/>
            <p:nvPr userDrawn="1"/>
          </p:nvSpPr>
          <p:spPr>
            <a:xfrm>
              <a:off x="521408" y="421086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79">
                  <a:moveTo>
                    <a:pt x="192724" y="0"/>
                  </a:moveTo>
                  <a:lnTo>
                    <a:pt x="145207" y="4499"/>
                  </a:lnTo>
                  <a:lnTo>
                    <a:pt x="99800" y="21233"/>
                  </a:lnTo>
                  <a:lnTo>
                    <a:pt x="59016" y="50287"/>
                  </a:lnTo>
                  <a:lnTo>
                    <a:pt x="27345" y="89082"/>
                  </a:lnTo>
                  <a:lnTo>
                    <a:pt x="7644" y="133315"/>
                  </a:lnTo>
                  <a:lnTo>
                    <a:pt x="0" y="180470"/>
                  </a:lnTo>
                  <a:lnTo>
                    <a:pt x="4494" y="228030"/>
                  </a:lnTo>
                  <a:lnTo>
                    <a:pt x="21213" y="273480"/>
                  </a:lnTo>
                  <a:lnTo>
                    <a:pt x="50241" y="314301"/>
                  </a:lnTo>
                  <a:lnTo>
                    <a:pt x="89000" y="346001"/>
                  </a:lnTo>
                  <a:lnTo>
                    <a:pt x="133193" y="365719"/>
                  </a:lnTo>
                  <a:lnTo>
                    <a:pt x="180305" y="373371"/>
                  </a:lnTo>
                  <a:lnTo>
                    <a:pt x="227822" y="368872"/>
                  </a:lnTo>
                  <a:lnTo>
                    <a:pt x="273230" y="352138"/>
                  </a:lnTo>
                  <a:lnTo>
                    <a:pt x="314014" y="323084"/>
                  </a:lnTo>
                  <a:lnTo>
                    <a:pt x="345685" y="284289"/>
                  </a:lnTo>
                  <a:lnTo>
                    <a:pt x="365385" y="240055"/>
                  </a:lnTo>
                  <a:lnTo>
                    <a:pt x="373030" y="192900"/>
                  </a:lnTo>
                  <a:lnTo>
                    <a:pt x="368535" y="145340"/>
                  </a:lnTo>
                  <a:lnTo>
                    <a:pt x="351816" y="99891"/>
                  </a:lnTo>
                  <a:lnTo>
                    <a:pt x="322789" y="59070"/>
                  </a:lnTo>
                  <a:lnTo>
                    <a:pt x="284029" y="27369"/>
                  </a:lnTo>
                  <a:lnTo>
                    <a:pt x="239836" y="7651"/>
                  </a:lnTo>
                  <a:lnTo>
                    <a:pt x="192724" y="0"/>
                  </a:lnTo>
                  <a:close/>
                </a:path>
              </a:pathLst>
            </a:custGeom>
            <a:solidFill>
              <a:srgbClr val="FFFFFF">
                <a:alpha val="4110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DFFC90-839F-47F4-A819-D1FDFE7A5146}"/>
                </a:ext>
              </a:extLst>
            </p:cNvPr>
            <p:cNvSpPr/>
            <p:nvPr userDrawn="1"/>
          </p:nvSpPr>
          <p:spPr>
            <a:xfrm>
              <a:off x="1068137" y="3865392"/>
              <a:ext cx="371475" cy="372110"/>
            </a:xfrm>
            <a:custGeom>
              <a:avLst/>
              <a:gdLst/>
              <a:ahLst/>
              <a:cxnLst/>
              <a:rect l="l" t="t" r="r" b="b"/>
              <a:pathLst>
                <a:path w="371475" h="372110">
                  <a:moveTo>
                    <a:pt x="165692" y="0"/>
                  </a:moveTo>
                  <a:lnTo>
                    <a:pt x="117100" y="12020"/>
                  </a:lnTo>
                  <a:lnTo>
                    <a:pt x="73398" y="36454"/>
                  </a:lnTo>
                  <a:lnTo>
                    <a:pt x="38836" y="70349"/>
                  </a:lnTo>
                  <a:lnTo>
                    <a:pt x="14414" y="111394"/>
                  </a:lnTo>
                  <a:lnTo>
                    <a:pt x="1135" y="157280"/>
                  </a:lnTo>
                  <a:lnTo>
                    <a:pt x="0" y="205698"/>
                  </a:lnTo>
                  <a:lnTo>
                    <a:pt x="12009" y="254338"/>
                  </a:lnTo>
                  <a:lnTo>
                    <a:pt x="36421" y="298080"/>
                  </a:lnTo>
                  <a:lnTo>
                    <a:pt x="70284" y="332674"/>
                  </a:lnTo>
                  <a:lnTo>
                    <a:pt x="111292" y="357118"/>
                  </a:lnTo>
                  <a:lnTo>
                    <a:pt x="157137" y="370409"/>
                  </a:lnTo>
                  <a:lnTo>
                    <a:pt x="205511" y="371546"/>
                  </a:lnTo>
                  <a:lnTo>
                    <a:pt x="254107" y="359525"/>
                  </a:lnTo>
                  <a:lnTo>
                    <a:pt x="297805" y="335091"/>
                  </a:lnTo>
                  <a:lnTo>
                    <a:pt x="332366" y="301197"/>
                  </a:lnTo>
                  <a:lnTo>
                    <a:pt x="356789" y="260152"/>
                  </a:lnTo>
                  <a:lnTo>
                    <a:pt x="370069" y="214265"/>
                  </a:lnTo>
                  <a:lnTo>
                    <a:pt x="371206" y="165847"/>
                  </a:lnTo>
                  <a:lnTo>
                    <a:pt x="359197" y="117207"/>
                  </a:lnTo>
                  <a:lnTo>
                    <a:pt x="334781" y="73465"/>
                  </a:lnTo>
                  <a:lnTo>
                    <a:pt x="300915" y="38871"/>
                  </a:lnTo>
                  <a:lnTo>
                    <a:pt x="259906" y="14427"/>
                  </a:lnTo>
                  <a:lnTo>
                    <a:pt x="214063" y="1136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>
                <a:alpha val="45559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A499C266-790D-45F2-BD24-25587058745C}"/>
                </a:ext>
              </a:extLst>
            </p:cNvPr>
            <p:cNvSpPr/>
            <p:nvPr userDrawn="1"/>
          </p:nvSpPr>
          <p:spPr>
            <a:xfrm>
              <a:off x="1703742" y="3744054"/>
              <a:ext cx="373380" cy="374015"/>
            </a:xfrm>
            <a:custGeom>
              <a:avLst/>
              <a:gdLst/>
              <a:ahLst/>
              <a:cxnLst/>
              <a:rect l="l" t="t" r="r" b="b"/>
              <a:pathLst>
                <a:path w="373380" h="374014">
                  <a:moveTo>
                    <a:pt x="186620" y="0"/>
                  </a:moveTo>
                  <a:lnTo>
                    <a:pt x="137008" y="6672"/>
                  </a:lnTo>
                  <a:lnTo>
                    <a:pt x="92428" y="25501"/>
                  </a:lnTo>
                  <a:lnTo>
                    <a:pt x="54659" y="54708"/>
                  </a:lnTo>
                  <a:lnTo>
                    <a:pt x="25478" y="92512"/>
                  </a:lnTo>
                  <a:lnTo>
                    <a:pt x="6666" y="137133"/>
                  </a:lnTo>
                  <a:lnTo>
                    <a:pt x="0" y="186790"/>
                  </a:lnTo>
                  <a:lnTo>
                    <a:pt x="6666" y="236447"/>
                  </a:lnTo>
                  <a:lnTo>
                    <a:pt x="25478" y="281067"/>
                  </a:lnTo>
                  <a:lnTo>
                    <a:pt x="54659" y="318871"/>
                  </a:lnTo>
                  <a:lnTo>
                    <a:pt x="92428" y="348078"/>
                  </a:lnTo>
                  <a:lnTo>
                    <a:pt x="137008" y="366908"/>
                  </a:lnTo>
                  <a:lnTo>
                    <a:pt x="186620" y="373580"/>
                  </a:lnTo>
                  <a:lnTo>
                    <a:pt x="236232" y="366908"/>
                  </a:lnTo>
                  <a:lnTo>
                    <a:pt x="280811" y="348078"/>
                  </a:lnTo>
                  <a:lnTo>
                    <a:pt x="318581" y="318871"/>
                  </a:lnTo>
                  <a:lnTo>
                    <a:pt x="347761" y="281067"/>
                  </a:lnTo>
                  <a:lnTo>
                    <a:pt x="366573" y="236447"/>
                  </a:lnTo>
                  <a:lnTo>
                    <a:pt x="373239" y="186790"/>
                  </a:lnTo>
                  <a:lnTo>
                    <a:pt x="366573" y="137133"/>
                  </a:lnTo>
                  <a:lnTo>
                    <a:pt x="347761" y="92512"/>
                  </a:lnTo>
                  <a:lnTo>
                    <a:pt x="318581" y="54708"/>
                  </a:lnTo>
                  <a:lnTo>
                    <a:pt x="280811" y="25501"/>
                  </a:lnTo>
                  <a:lnTo>
                    <a:pt x="236232" y="6672"/>
                  </a:lnTo>
                  <a:lnTo>
                    <a:pt x="18662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FBEE0-0A00-4619-8257-DCBA4600E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36" name="Slide Number">
            <a:extLst>
              <a:ext uri="{FF2B5EF4-FFF2-40B4-BE49-F238E27FC236}">
                <a16:creationId xmlns:a16="http://schemas.microsoft.com/office/drawing/2014/main" id="{5247EB8E-881A-4796-9142-C4A50D032A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221358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ooter Placeholder 8">
            <a:extLst>
              <a:ext uri="{FF2B5EF4-FFF2-40B4-BE49-F238E27FC236}">
                <a16:creationId xmlns:a16="http://schemas.microsoft.com/office/drawing/2014/main" id="{1CEA840C-0C46-416A-BBED-FB5844ADF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600830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5283380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ay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45FD-1279-4C3B-8F5D-7EC039CEA440}"/>
              </a:ext>
            </a:extLst>
          </p:cNvPr>
          <p:cNvGrpSpPr/>
          <p:nvPr userDrawn="1"/>
        </p:nvGrpSpPr>
        <p:grpSpPr>
          <a:xfrm>
            <a:off x="0" y="0"/>
            <a:ext cx="7392628" cy="6858000"/>
            <a:chOff x="0" y="0"/>
            <a:chExt cx="14785256" cy="1371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1CB16-AEE5-48A9-A50B-48785CBB0D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0" y="0"/>
              <a:ext cx="14785256" cy="7658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F1D2C8-2253-462D-8125-D8FD33E36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0" y="7492181"/>
              <a:ext cx="14785256" cy="6223819"/>
            </a:xfrm>
            <a:prstGeom prst="rect">
              <a:avLst/>
            </a:prstGeom>
          </p:spPr>
        </p:pic>
      </p:grp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5416C-CE59-4C37-9F4B-E146BF3F19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1CAC9D31-A3E6-4934-8D51-2519200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0"/>
            <a:ext cx="4588992" cy="4086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688B268D-0054-4196-9BB7-77116BC0FB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7D86B843-2300-4A4A-87B1-9DA18B9C3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1102745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ay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CA99B2-5A3C-40B0-8B19-222A53F64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59529-B991-4EF1-9B77-26FA5DBB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7235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081651" y="0"/>
            <a:ext cx="611035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2717390"/>
          </a:xfrm>
        </p:spPr>
        <p:txBody>
          <a:bodyPr anchor="t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7D980-747E-4E92-8744-4B67E66A1E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0B5671B5-D4ED-41F3-977E-35D6FE29226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3DBD6092-E8D9-4B2D-B8F0-BD97DB4EA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5260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3FA69-ED76-43F4-BF22-8CB2EAD09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0"/>
            <a:ext cx="4665192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CD9E9-A3C8-4C26-85E9-08FFC36DB3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5EEDA104-0F6C-455F-8AFF-87AF0E82E8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D1F32AB2-0AB4-4270-9F69-46EC2E85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587137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B76B32-2FC6-4BBD-AF81-9BEE5222B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E6C02-E5CF-4E11-8CD7-C86D8406E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028185" y="1028700"/>
            <a:ext cx="4683211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70598" y="1028700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70AA3-75FF-4509-B25D-75814C72D7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4"/>
            <a:ext cx="1083726" cy="268217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AB8C612A-787B-4ACE-A44C-7BBC00139E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3820CF3E-7BA1-4DF2-9AA2-28B3FC95C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125171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een Gr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D1346C-2FAB-435C-B732-77AF6CF2D3EB}"/>
              </a:ext>
            </a:extLst>
          </p:cNvPr>
          <p:cNvSpPr/>
          <p:nvPr userDrawn="1"/>
        </p:nvSpPr>
        <p:spPr>
          <a:xfrm>
            <a:off x="6110350" y="0"/>
            <a:ext cx="6081651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7008" y="1028700"/>
            <a:ext cx="4805990" cy="480060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C7A2-0620-4BA6-8249-191150B8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B49DAD-ADEE-4E34-9A21-48F4E03F0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00250" y="2000250"/>
            <a:ext cx="6858000" cy="2857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BCBD8963-6728-45ED-94E4-62D6E473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183" y="1028700"/>
            <a:ext cx="4665192" cy="2943225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D93C09-28C0-4EEC-BE8B-B1A0A4E525D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455AB7C7-BFE2-42BB-9B26-95F25CA3E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122061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Gray 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64F06-6FAA-4C91-B11A-274A5DB9DDB3}"/>
              </a:ext>
            </a:extLst>
          </p:cNvPr>
          <p:cNvSpPr/>
          <p:nvPr userDrawn="1"/>
        </p:nvSpPr>
        <p:spPr>
          <a:xfrm>
            <a:off x="5203" y="0"/>
            <a:ext cx="6071246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FD16-8D36-496F-8B69-A3E04828FE8A}"/>
              </a:ext>
            </a:extLst>
          </p:cNvPr>
          <p:cNvSpPr/>
          <p:nvPr userDrawn="1"/>
        </p:nvSpPr>
        <p:spPr>
          <a:xfrm>
            <a:off x="6076448" y="0"/>
            <a:ext cx="6110350" cy="6858000"/>
          </a:xfrm>
          <a:prstGeom prst="rect">
            <a:avLst/>
          </a:prstGeom>
          <a:solidFill>
            <a:srgbClr val="00C895"/>
          </a:solidFill>
          <a:ln w="12700" cap="flat">
            <a:noFill/>
            <a:miter lim="400000"/>
          </a:ln>
          <a:effectLst>
            <a:innerShdw blurRad="76200" dist="38100" dir="5400000">
              <a:prstClr val="black">
                <a:alpha val="30000"/>
              </a:prstClr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085" y="1019175"/>
            <a:ext cx="4683211" cy="4800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98" y="1028700"/>
            <a:ext cx="5083950" cy="976707"/>
          </a:xfrm>
        </p:spPr>
        <p:txBody>
          <a:bodyPr anchor="t" anchorCtr="0"/>
          <a:lstStyle>
            <a:lvl1pPr>
              <a:lnSpc>
                <a:spcPct val="90000"/>
              </a:lnSpc>
              <a:defRPr sz="57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53D82-5D52-490A-878B-FD5555C89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4"/>
            <a:ext cx="1083726" cy="268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541A7-0357-4898-A489-024226666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714500" cy="382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76C89-5D27-4207-BEDD-81EBA739F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3746090"/>
            <a:ext cx="1808019" cy="311191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C24E08E7-A1A7-44CE-9923-37E7C92DBC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D64BEFD5-7231-4D5E-9CB9-C7D504AA0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1503533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81025" y="1282700"/>
            <a:ext cx="5611053" cy="4551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6218274" y="1282700"/>
            <a:ext cx="5611053" cy="4551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1024" y="92446"/>
            <a:ext cx="10843139" cy="102393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294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7160"/>
            <a:ext cx="9797831" cy="70788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7" y="845046"/>
            <a:ext cx="9797831" cy="523220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GeosansLight" panose="02000603020000020003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8488" y="229538"/>
            <a:ext cx="1627773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3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F2E7AE-1C81-4CA0-92CE-98D0EA9A9F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D0148506-3DCC-43DB-B976-CA8819215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70703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47854"/>
            <a:ext cx="11027683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E3668-FA34-4379-9E79-33804C514D37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2A7E5EF-34FB-4F6A-9A89-0356C535695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88911E3-7ED3-4CFF-9491-9495CCBF7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716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16F26DE-79B7-44D6-BCE8-8A89D076E3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E82848-5D7E-48CC-BE9D-8DA26AD4B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47470"/>
            <a:ext cx="5069682" cy="480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0473E-767C-4933-B8FE-FE4B6B23453C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8BD0528-7596-40EE-8C29-F571F7D43D4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2CE9D9A-D923-4B3E-A345-FEE9EB31B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520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5F90B-B81F-7A4E-A0B3-DB638DF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D848-DE5D-48CC-80A6-FFCAA87D1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0F2FB9-7C3A-4DF9-B222-16EAE2B988BE}"/>
              </a:ext>
            </a:extLst>
          </p:cNvPr>
          <p:cNvSpPr/>
          <p:nvPr userDrawn="1"/>
        </p:nvSpPr>
        <p:spPr>
          <a:xfrm>
            <a:off x="1" y="1089258"/>
            <a:ext cx="12191999" cy="9144"/>
          </a:xfrm>
          <a:prstGeom prst="rect">
            <a:avLst/>
          </a:prstGeom>
          <a:gradFill>
            <a:gsLst>
              <a:gs pos="100000">
                <a:srgbClr val="474747"/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761A80-7FA4-4FF6-8C53-7B39D8DC89F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E39699-0334-4566-9B6A-DF836AB95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773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6705600" y="1089258"/>
            <a:ext cx="5486400" cy="57687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367783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5A7B58D-A6EC-43C9-8E17-BEE465D37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76825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5C50785-A2A4-4A43-88A7-3F974F399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06590" y="1347470"/>
            <a:ext cx="4959454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96310-6F39-4DDC-995E-2454DB53E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9F0656B5-62AF-4B84-8F7F-1B37DFE224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9D7E7D13-450A-464A-AEAA-F4BFF61A1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850910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Emphasis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8991600" y="1092433"/>
            <a:ext cx="3200400" cy="576556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0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35440" y="1337310"/>
            <a:ext cx="2743200" cy="4810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38038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91F5-7480-4829-801E-64461B408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11713" y="1337310"/>
            <a:ext cx="3886200" cy="4810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3F42A-DDF2-4B88-8A2A-08F0CC913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D9FDA3-8AFE-4C46-A9F6-C9BD1362D3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056DC0C7-8DF8-493B-A537-DAB5CE8DE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07181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Emphasis/Image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2A21E6-C700-F04A-AFBF-D249BF836C0A}"/>
              </a:ext>
            </a:extLst>
          </p:cNvPr>
          <p:cNvSpPr/>
          <p:nvPr userDrawn="1"/>
        </p:nvSpPr>
        <p:spPr>
          <a:xfrm>
            <a:off x="0" y="1088861"/>
            <a:ext cx="5486400" cy="576913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A0A295-4F83-4048-980D-CA97A3B9A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25880"/>
            <a:ext cx="6103620" cy="4928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FBE0D6B-28F6-4E51-B374-0D80AB41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0" y="88569"/>
            <a:ext cx="11277510" cy="976707"/>
          </a:xfrm>
        </p:spPr>
        <p:txBody>
          <a:bodyPr anchor="ctr" anchorCtr="0"/>
          <a:lstStyle>
            <a:lvl1pPr>
              <a:lnSpc>
                <a:spcPct val="90000"/>
              </a:lnSpc>
              <a:defRPr sz="3300" b="0">
                <a:solidFill>
                  <a:srgbClr val="47474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F6E24-A6C9-478B-8001-FECF88B8A3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60" y="1325880"/>
            <a:ext cx="4533810" cy="4909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B797894-C356-4A2C-8C99-96A570AC05B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D6921899-871D-4795-90E8-8EFA91132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2238697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1" y="2269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t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1" y="1193292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76200" rIns="0" bIns="7620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60C30C-C1F5-4A4E-8BCC-5C9C5274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54E42C5B-1082-7942-9D3E-2D2B1789D919}"/>
              </a:ext>
            </a:extLst>
          </p:cNvPr>
          <p:cNvSpPr txBox="1">
            <a:spLocks/>
          </p:cNvSpPr>
          <p:nvPr userDrawn="1"/>
        </p:nvSpPr>
        <p:spPr>
          <a:xfrm>
            <a:off x="1063172" y="6132637"/>
            <a:ext cx="4720771" cy="203755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en-US" sz="1200" b="0" i="0">
              <a:solidFill>
                <a:srgbClr val="92929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1FB9E-FC5C-4697-A03D-8B6B60A4B6BF}"/>
              </a:ext>
            </a:extLst>
          </p:cNvPr>
          <p:cNvSpPr/>
          <p:nvPr userDrawn="1"/>
        </p:nvSpPr>
        <p:spPr>
          <a:xfrm>
            <a:off x="1" y="1079733"/>
            <a:ext cx="12191999" cy="9144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0">
                <a:schemeClr val="accent6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indent="0" algn="ctr" defTabSz="438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4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32" r:id="rId11"/>
    <p:sldLayoutId id="2147483937" r:id="rId12"/>
    <p:sldLayoutId id="2147483944" r:id="rId13"/>
    <p:sldLayoutId id="2147483952" r:id="rId14"/>
    <p:sldLayoutId id="2147483954" r:id="rId15"/>
    <p:sldLayoutId id="2147483956" r:id="rId16"/>
    <p:sldLayoutId id="2147483957" r:id="rId17"/>
    <p:sldLayoutId id="2147483958" r:id="rId18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920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pos="792">
          <p15:clr>
            <a:srgbClr val="F26B43"/>
          </p15:clr>
        </p15:guide>
        <p15:guide id="6" pos="14904">
          <p15:clr>
            <a:srgbClr val="F26B43"/>
          </p15:clr>
        </p15:guide>
        <p15:guide id="7" pos="648">
          <p15:clr>
            <a:srgbClr val="F26B43"/>
          </p15:clr>
        </p15:guide>
        <p15:guide id="8" orient="horz" pos="8280">
          <p15:clr>
            <a:srgbClr val="F26B43"/>
          </p15:clr>
        </p15:guide>
        <p15:guide id="9" orient="horz" pos="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60C30C-C1F5-4A4E-8BCC-5C9C5274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3FB04E-3BA3-4BE1-BF07-9EA77830D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75" y="6340475"/>
            <a:ext cx="1142587" cy="317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F543B-2D82-4F98-B602-BFB8A563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8" y="2673"/>
            <a:ext cx="642913" cy="10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9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920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pos="792">
          <p15:clr>
            <a:srgbClr val="F26B43"/>
          </p15:clr>
        </p15:guide>
        <p15:guide id="6" pos="14904">
          <p15:clr>
            <a:srgbClr val="F26B43"/>
          </p15:clr>
        </p15:guide>
        <p15:guide id="7" pos="648">
          <p15:clr>
            <a:srgbClr val="F26B43"/>
          </p15:clr>
        </p15:guide>
        <p15:guide id="8" orient="horz" pos="8280">
          <p15:clr>
            <a:srgbClr val="F26B43"/>
          </p15:clr>
        </p15:guide>
        <p15:guide id="9" orient="horz" pos="6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8261" y="493673"/>
            <a:ext cx="11231789" cy="68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t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98261" y="1193292"/>
            <a:ext cx="11231789" cy="427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76200" rIns="0" bIns="7620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54E42C5B-1082-7942-9D3E-2D2B1789D919}"/>
              </a:ext>
            </a:extLst>
          </p:cNvPr>
          <p:cNvSpPr txBox="1">
            <a:spLocks/>
          </p:cNvSpPr>
          <p:nvPr userDrawn="1"/>
        </p:nvSpPr>
        <p:spPr>
          <a:xfrm>
            <a:off x="1063172" y="6189787"/>
            <a:ext cx="4720771" cy="203755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en-US" sz="1200" b="0" i="0">
              <a:solidFill>
                <a:srgbClr val="92929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6E98E-38B0-4BFA-9089-CCEC4D47B25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351" y="6363694"/>
            <a:ext cx="1083726" cy="268217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D7980A75-0675-4B8D-8265-4D6A5EAB65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42176" y="6191861"/>
            <a:ext cx="403957" cy="40011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 anchor="b" anchorCtr="0">
            <a:spAutoFit/>
          </a:bodyPr>
          <a:lstStyle>
            <a:lvl1pPr>
              <a:defRPr sz="1600" b="0" i="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D5257195-F0A5-46A9-88ED-C1BAD98B6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lnSpc>
                <a:spcPct val="80000"/>
              </a:lnSpc>
              <a:defRPr sz="600">
                <a:solidFill>
                  <a:srgbClr val="4747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836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13" r:id="rId9"/>
  </p:sldLayoutIdLst>
  <p:transition spd="med"/>
  <p:hf hdr="0" dt="0"/>
  <p:txStyles>
    <p:titleStyle>
      <a:lvl1pPr marL="0" marR="0" indent="0" algn="l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88925" marR="0" indent="-219869" algn="l" defTabSz="409575" latinLnBrk="0">
        <a:lnSpc>
          <a:spcPct val="120000"/>
        </a:lnSpc>
        <a:spcBef>
          <a:spcPts val="600"/>
        </a:spcBef>
        <a:spcAft>
          <a:spcPts val="300"/>
        </a:spcAft>
        <a:buClr>
          <a:srgbClr val="00AD93"/>
        </a:buClr>
        <a:buSzPct val="100000"/>
        <a:buFont typeface="Arial" panose="020B0604020202020204" pitchFamily="34" charset="0"/>
        <a:buChar char="•"/>
        <a:tabLst/>
        <a:defRPr sz="2400" b="1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1pPr>
      <a:lvl2pPr marL="653257" marR="0" indent="-187325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100000"/>
        <a:buFont typeface="Open Sans" panose="020B0606030504020204" pitchFamily="34" charset="0"/>
        <a:buChar char="–"/>
        <a:tabLst/>
        <a:defRPr sz="20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2pPr>
      <a:lvl3pPr marL="942182" marR="0" indent="-121444" algn="l" defTabSz="409575" latinLnBrk="0">
        <a:lnSpc>
          <a:spcPct val="120000"/>
        </a:lnSpc>
        <a:spcBef>
          <a:spcPts val="600"/>
        </a:spcBef>
        <a:spcAft>
          <a:spcPts val="300"/>
        </a:spcAft>
        <a:buClrTx/>
        <a:buSzPct val="7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47474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3pPr>
      <a:lvl4pPr marL="89535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4pPr>
      <a:lvl5pPr marL="1041400" marR="0" indent="-342900" algn="l" defTabSz="409575" latinLnBrk="0">
        <a:lnSpc>
          <a:spcPct val="110000"/>
        </a:lnSpc>
        <a:spcBef>
          <a:spcPts val="1000"/>
        </a:spcBef>
        <a:spcAft>
          <a:spcPts val="600"/>
        </a:spcAft>
        <a:buClrTx/>
        <a:buSzPct val="70000"/>
        <a:buFont typeface="Arial" panose="020B0604020202020204" pitchFamily="34" charset="0"/>
        <a:buChar char="•"/>
        <a:tabLst/>
        <a:defRPr sz="1500" b="0" i="0" u="none" strike="noStrike" cap="none" spc="0" baseline="0">
          <a:ln>
            <a:noFill/>
          </a:ln>
          <a:solidFill>
            <a:srgbClr val="575757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Gill Sans"/>
        </a:defRPr>
      </a:lvl5pPr>
      <a:lvl6pPr marL="12446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3906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53670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682750" marR="0" indent="-400050" algn="l" defTabSz="409575" latinLnBrk="0">
        <a:lnSpc>
          <a:spcPct val="100000"/>
        </a:lnSpc>
        <a:spcBef>
          <a:spcPts val="2600"/>
        </a:spcBef>
        <a:spcAft>
          <a:spcPts val="0"/>
        </a:spcAft>
        <a:buClrTx/>
        <a:buSzPct val="171000"/>
        <a:buFontTx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143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286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429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572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5715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6858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001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14400" algn="ctr" defTabSz="4095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1920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pos="792">
          <p15:clr>
            <a:srgbClr val="F26B43"/>
          </p15:clr>
        </p15:guide>
        <p15:guide id="6" pos="14904">
          <p15:clr>
            <a:srgbClr val="F26B43"/>
          </p15:clr>
        </p15:guide>
        <p15:guide id="7" pos="648">
          <p15:clr>
            <a:srgbClr val="F26B43"/>
          </p15:clr>
        </p15:guide>
        <p15:guide id="8" orient="horz" pos="8280">
          <p15:clr>
            <a:srgbClr val="F26B43"/>
          </p15:clr>
        </p15:guide>
        <p15:guide id="9" orient="horz" pos="6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commoninterestsfinancial.com/esg-investing-basics-what-are-we-trying-do-t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changemyview/comments/503jh2/cmv_black_lives_do_not_matter_anymore_than_anyone/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born2invest.com/articles/esg-gaining-momentum-capital-mark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orn2invest.com/articles/contrary-popular-belief-esg-investment-outperforms/" TargetMode="External"/><Relationship Id="rId5" Type="http://schemas.openxmlformats.org/officeDocument/2006/relationships/hyperlink" Target="https://www.morganstanley.com/ideas/corporate-esg-capital-markets/" TargetMode="External"/><Relationship Id="rId4" Type="http://schemas.openxmlformats.org/officeDocument/2006/relationships/hyperlink" Target="https://differentfunds.com/esg/rise-of-esg-venture-capit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msci-esg-ratings-5111990" TargetMode="External"/><Relationship Id="rId4" Type="http://schemas.openxmlformats.org/officeDocument/2006/relationships/hyperlink" Target="https://www.ftserussell.com/data/sustainability-and-esg-data/esg-rating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tiff"/><Relationship Id="rId4" Type="http://schemas.openxmlformats.org/officeDocument/2006/relationships/hyperlink" Target="http://beyondplm.com/2015/06/18/how-plm-can-avoid-cloud-integration-spaghetti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hyperlink" Target="https://www.apple.com/shop/buy-mac/macbook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5964" y="1299998"/>
            <a:ext cx="7967266" cy="249129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b="0" dirty="0">
                <a:latin typeface="Open Sans" charset="0"/>
                <a:ea typeface="Open Sans" charset="0"/>
                <a:cs typeface="Times"/>
              </a:rPr>
              <a:t>Event driven responsible investment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8B5E2-55CD-4FE2-AD6A-57CE7B88B0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7620"/>
            <a:r>
              <a:rPr lang="en-US" sz="2000" dirty="0">
                <a:latin typeface="Open Sans SemiBold"/>
              </a:rPr>
              <a:t>Pierre </a:t>
            </a:r>
            <a:r>
              <a:rPr lang="en-US" sz="2000" dirty="0" err="1">
                <a:latin typeface="Open Sans SemiBold"/>
              </a:rPr>
              <a:t>Quemard</a:t>
            </a:r>
            <a:r>
              <a:rPr lang="en-US" sz="2000" dirty="0">
                <a:latin typeface="Open Sans SemiBold"/>
              </a:rPr>
              <a:t> – 7</a:t>
            </a:r>
            <a:r>
              <a:rPr lang="en-US" sz="2000" baseline="30000" dirty="0">
                <a:latin typeface="Open Sans SemiBold"/>
              </a:rPr>
              <a:t>th</a:t>
            </a:r>
            <a:r>
              <a:rPr lang="en-US" sz="2000" dirty="0">
                <a:latin typeface="Open Sans SemiBold"/>
              </a:rPr>
              <a:t> April 2021</a:t>
            </a:r>
          </a:p>
        </p:txBody>
      </p:sp>
      <p:pic>
        <p:nvPicPr>
          <p:cNvPr id="7" name="Picture 6" descr="Chart, diagram, bubble chart&#10;&#10;Description automatically generated">
            <a:extLst>
              <a:ext uri="{FF2B5EF4-FFF2-40B4-BE49-F238E27FC236}">
                <a16:creationId xmlns:a16="http://schemas.microsoft.com/office/drawing/2014/main" id="{B1935DB7-717B-B24C-8275-C1B1E0A34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35963" y="316978"/>
            <a:ext cx="65405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66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018EF5-70E6-1947-B948-3A424F55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Environmental and Social crisis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321574-23E2-481E-B3D9-C1CD624DB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/>
          <a:p>
            <a:r>
              <a:rPr lang="en-US" dirty="0"/>
              <a:t>Pandemic accelerated </a:t>
            </a:r>
            <a:br>
              <a:rPr lang="en-US" dirty="0"/>
            </a:br>
            <a:r>
              <a:rPr lang="en-US" dirty="0"/>
              <a:t>adoption</a:t>
            </a:r>
          </a:p>
          <a:p>
            <a:endParaRPr lang="en-US" dirty="0"/>
          </a:p>
          <a:p>
            <a:r>
              <a:rPr lang="en-US" dirty="0"/>
              <a:t>Social injustice</a:t>
            </a:r>
          </a:p>
          <a:p>
            <a:endParaRPr lang="en-US" dirty="0"/>
          </a:p>
          <a:p>
            <a:r>
              <a:rPr lang="en-US" dirty="0"/>
              <a:t>New investors with government incentives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Polar bear mother and baby crossing ice">
            <a:extLst>
              <a:ext uri="{FF2B5EF4-FFF2-40B4-BE49-F238E27FC236}">
                <a16:creationId xmlns:a16="http://schemas.microsoft.com/office/drawing/2014/main" id="{55A2F7C8-3BB1-EE44-8268-7D86A724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7" r="5712" b="1"/>
          <a:stretch/>
        </p:blipFill>
        <p:spPr>
          <a:xfrm>
            <a:off x="8353070" y="1347854"/>
            <a:ext cx="2965012" cy="2807639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18EFA8B-024C-4B7C-BD82-8EF7AAC8EB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76DE7C8-2370-4FB5-8305-07AC14C79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EEF81-ED0F-FA4A-95B2-3B87BC6A7F65}"/>
              </a:ext>
            </a:extLst>
          </p:cNvPr>
          <p:cNvSpPr txBox="1"/>
          <p:nvPr/>
        </p:nvSpPr>
        <p:spPr>
          <a:xfrm>
            <a:off x="6414588" y="4709587"/>
            <a:ext cx="490349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Corona Crisis Accelerated </a:t>
            </a:r>
            <a:br>
              <a:rPr lang="en-US" sz="2800" dirty="0"/>
            </a:br>
            <a:r>
              <a:rPr lang="en-US" sz="2800" dirty="0"/>
              <a:t>ESG investment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AA2221-288E-6F4F-AE76-855A5945B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45431" y="1347853"/>
            <a:ext cx="2807639" cy="280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09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566E-A4F0-F042-A936-786770FF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ESG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3F9DD6-8A40-9A4C-B32D-09734077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022" y="1253331"/>
            <a:ext cx="68275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57937-65BE-6249-B363-869F50B7EBF9}"/>
              </a:ext>
            </a:extLst>
          </p:cNvPr>
          <p:cNvSpPr txBox="1"/>
          <p:nvPr/>
        </p:nvSpPr>
        <p:spPr>
          <a:xfrm>
            <a:off x="3460884" y="5235337"/>
            <a:ext cx="87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2E9E2-3A74-3A4D-9D22-DB9692F32FDF}"/>
              </a:ext>
            </a:extLst>
          </p:cNvPr>
          <p:cNvSpPr txBox="1"/>
          <p:nvPr/>
        </p:nvSpPr>
        <p:spPr>
          <a:xfrm>
            <a:off x="8149610" y="3344688"/>
            <a:ext cx="32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Public Benefit as a viable Growth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Morgan Stanley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0352-C673-844D-BDBF-FE5D4E8E3572}"/>
              </a:ext>
            </a:extLst>
          </p:cNvPr>
          <p:cNvSpPr txBox="1"/>
          <p:nvPr/>
        </p:nvSpPr>
        <p:spPr>
          <a:xfrm>
            <a:off x="7590340" y="1796846"/>
            <a:ext cx="408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ESG outperform S&amp;P 500 </a:t>
            </a:r>
            <a:r>
              <a:rPr lang="en-US" dirty="0"/>
              <a:t>- </a:t>
            </a:r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855A4-00E2-6745-ABF6-485C33CDA22A}"/>
              </a:ext>
            </a:extLst>
          </p:cNvPr>
          <p:cNvSpPr txBox="1"/>
          <p:nvPr/>
        </p:nvSpPr>
        <p:spPr>
          <a:xfrm>
            <a:off x="380788" y="5763263"/>
            <a:ext cx="1176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$45.6 billion was invested in ESG investment funds in the first quarter of this year </a:t>
            </a:r>
            <a:r>
              <a:rPr lang="en-US" dirty="0"/>
              <a:t>– Morning Star</a:t>
            </a:r>
          </a:p>
        </p:txBody>
      </p:sp>
    </p:spTree>
    <p:extLst>
      <p:ext uri="{BB962C8B-B14F-4D97-AF65-F5344CB8AC3E}">
        <p14:creationId xmlns:p14="http://schemas.microsoft.com/office/powerpoint/2010/main" val="194802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570A-7BDF-A54F-AE14-3EBC8605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The visibility challenge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1AEE92-1C3A-4FDE-963C-53B4AE0EA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/>
          <a:p>
            <a:r>
              <a:rPr lang="en-US" dirty="0"/>
              <a:t>Investors demand visibility</a:t>
            </a:r>
          </a:p>
          <a:p>
            <a:endParaRPr lang="en-US" dirty="0"/>
          </a:p>
          <a:p>
            <a:r>
              <a:rPr lang="en-US" dirty="0"/>
              <a:t>Data is unreliable</a:t>
            </a:r>
          </a:p>
          <a:p>
            <a:endParaRPr lang="en-US" dirty="0"/>
          </a:p>
          <a:p>
            <a:r>
              <a:rPr lang="en-US" dirty="0"/>
              <a:t>Too many sources</a:t>
            </a:r>
          </a:p>
          <a:p>
            <a:endParaRPr lang="en-US" dirty="0"/>
          </a:p>
          <a:p>
            <a:r>
              <a:rPr lang="en-US" dirty="0"/>
              <a:t>Many messaging technologies</a:t>
            </a:r>
          </a:p>
        </p:txBody>
      </p:sp>
      <p:pic>
        <p:nvPicPr>
          <p:cNvPr id="7" name="Content Placeholder 6" descr="Chart, sunburst chart&#10;&#10;Description automatically generated">
            <a:extLst>
              <a:ext uri="{FF2B5EF4-FFF2-40B4-BE49-F238E27FC236}">
                <a16:creationId xmlns:a16="http://schemas.microsoft.com/office/drawing/2014/main" id="{5D029FC0-5996-7F4F-8ADC-3654B3105C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49911" y="1347470"/>
            <a:ext cx="4961860" cy="480060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9BE62-9E15-014A-8914-A170BC4607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279E325B-DEAB-174F-A410-42A59A5725A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90EF858-4176-4DB7-9344-C2A2325A5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C8732-BA01-524C-A6CC-41EDC02872E8}"/>
              </a:ext>
            </a:extLst>
          </p:cNvPr>
          <p:cNvSpPr txBox="1"/>
          <p:nvPr/>
        </p:nvSpPr>
        <p:spPr>
          <a:xfrm>
            <a:off x="1543314" y="5925002"/>
            <a:ext cx="317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ESG Rating sources are hard to monitor – </a:t>
            </a:r>
            <a:r>
              <a:rPr lang="en-US" dirty="0">
                <a:hlinkClick r:id="rId5"/>
              </a:rPr>
              <a:t>MSCI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971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7B72-7FC7-5B46-A5B2-9A5E09D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queue to rule them 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9D5-A10D-7448-A295-E21D5473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77B0-1C64-FF47-871B-D353A2EA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325B-DEAB-174F-A410-42A59A5725A5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C14F4EE-BF3A-CA46-9936-4ED54D423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69" t="2697" r="1846" b="2914"/>
          <a:stretch/>
        </p:blipFill>
        <p:spPr>
          <a:xfrm>
            <a:off x="31806" y="2416125"/>
            <a:ext cx="4457701" cy="3318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A56B6-B58A-E44D-8F13-766B5899E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469" y="2665846"/>
            <a:ext cx="7240531" cy="3218770"/>
          </a:xfrm>
          <a:prstGeom prst="rect">
            <a:avLst/>
          </a:prstGeom>
        </p:spPr>
      </p:pic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003E31AE-251A-0E44-88FE-D9A7AA693AED}"/>
              </a:ext>
            </a:extLst>
          </p:cNvPr>
          <p:cNvSpPr/>
          <p:nvPr/>
        </p:nvSpPr>
        <p:spPr>
          <a:xfrm>
            <a:off x="3286125" y="916855"/>
            <a:ext cx="3986212" cy="3497983"/>
          </a:xfrm>
          <a:prstGeom prst="circular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722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CD1A28C-7BE5-A349-AC93-F11F752DB04C}"/>
              </a:ext>
            </a:extLst>
          </p:cNvPr>
          <p:cNvGrpSpPr/>
          <p:nvPr/>
        </p:nvGrpSpPr>
        <p:grpSpPr>
          <a:xfrm>
            <a:off x="3632008" y="2864153"/>
            <a:ext cx="4486091" cy="4168491"/>
            <a:chOff x="4167787" y="3102435"/>
            <a:chExt cx="4486091" cy="4168491"/>
          </a:xfrm>
        </p:grpSpPr>
        <p:pic>
          <p:nvPicPr>
            <p:cNvPr id="21" name="Picture 20" descr="A picture containing text, computer, electronics, computer&#10;&#10;Description automatically generated">
              <a:extLst>
                <a:ext uri="{FF2B5EF4-FFF2-40B4-BE49-F238E27FC236}">
                  <a16:creationId xmlns:a16="http://schemas.microsoft.com/office/drawing/2014/main" id="{0DE2E20A-76E1-6049-B09D-D50469A1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167787" y="3102435"/>
              <a:ext cx="4486091" cy="41684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BBD390-F6F4-5941-B4F0-2F7BF9A2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814" y="3700033"/>
              <a:ext cx="3102820" cy="1878704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F63379-8AEB-6646-B3AC-7D06CA9D4BAC}"/>
              </a:ext>
            </a:extLst>
          </p:cNvPr>
          <p:cNvSpPr/>
          <p:nvPr/>
        </p:nvSpPr>
        <p:spPr>
          <a:xfrm>
            <a:off x="142176" y="1143000"/>
            <a:ext cx="3915474" cy="170021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E487B-66F4-014C-9211-E9716A07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241261"/>
            <a:ext cx="11231789" cy="689882"/>
          </a:xfrm>
        </p:spPr>
        <p:txBody>
          <a:bodyPr/>
          <a:lstStyle/>
          <a:p>
            <a:r>
              <a:rPr lang="en-US" dirty="0"/>
              <a:t>ESG Dashboard demo scenario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A998C-4E89-954F-AA48-9AA7D63D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B1F4-6DC8-E14D-A4B8-1A48A3C5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325B-DEAB-174F-A410-42A59A5725A5}" type="slidenum">
              <a:rPr lang="en-US" smtClean="0"/>
              <a:t>6</a:t>
            </a:fld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185A9BED-7A46-2F4D-AD69-86C39ECD121B}"/>
              </a:ext>
            </a:extLst>
          </p:cNvPr>
          <p:cNvSpPr/>
          <p:nvPr/>
        </p:nvSpPr>
        <p:spPr>
          <a:xfrm>
            <a:off x="598262" y="1310616"/>
            <a:ext cx="587602" cy="546760"/>
          </a:xfrm>
          <a:prstGeom prst="smileyFac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82D6B3ED-17A7-D244-8AFA-FAD36DD9AA0E}"/>
              </a:ext>
            </a:extLst>
          </p:cNvPr>
          <p:cNvSpPr/>
          <p:nvPr/>
        </p:nvSpPr>
        <p:spPr>
          <a:xfrm>
            <a:off x="1209257" y="1736502"/>
            <a:ext cx="1085850" cy="378333"/>
          </a:xfrm>
          <a:prstGeom prst="lightningBol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8C1F7060-4DC0-B04F-A738-9377AACB163F}"/>
              </a:ext>
            </a:extLst>
          </p:cNvPr>
          <p:cNvSpPr/>
          <p:nvPr/>
        </p:nvSpPr>
        <p:spPr>
          <a:xfrm>
            <a:off x="598261" y="1993960"/>
            <a:ext cx="610996" cy="485775"/>
          </a:xfrm>
          <a:prstGeom prst="hear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05BF6F59-66E0-7249-9C0B-50F9DA3D0F00}"/>
              </a:ext>
            </a:extLst>
          </p:cNvPr>
          <p:cNvSpPr/>
          <p:nvPr/>
        </p:nvSpPr>
        <p:spPr>
          <a:xfrm>
            <a:off x="2427471" y="1555422"/>
            <a:ext cx="957263" cy="895739"/>
          </a:xfrm>
          <a:prstGeom prst="ca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DB17C-D946-A341-BBB2-6D662AD94803}"/>
              </a:ext>
            </a:extLst>
          </p:cNvPr>
          <p:cNvSpPr txBox="1"/>
          <p:nvPr/>
        </p:nvSpPr>
        <p:spPr>
          <a:xfrm>
            <a:off x="32039" y="2864153"/>
            <a:ext cx="413574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Local publisher of rating and sentiment</a:t>
            </a:r>
            <a:b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MQTT</a:t>
            </a:r>
            <a:b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Local instance of Solace 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719A58F-0104-FA41-8C1A-2E5E4F33A460}"/>
              </a:ext>
            </a:extLst>
          </p:cNvPr>
          <p:cNvSpPr/>
          <p:nvPr/>
        </p:nvSpPr>
        <p:spPr>
          <a:xfrm>
            <a:off x="7482306" y="1187910"/>
            <a:ext cx="3500437" cy="1914525"/>
          </a:xfrm>
          <a:prstGeom prst="cloud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3259809-3646-7646-93A3-0CD952289A9D}"/>
              </a:ext>
            </a:extLst>
          </p:cNvPr>
          <p:cNvSpPr/>
          <p:nvPr/>
        </p:nvSpPr>
        <p:spPr>
          <a:xfrm>
            <a:off x="8753892" y="1627950"/>
            <a:ext cx="957263" cy="895739"/>
          </a:xfrm>
          <a:prstGeom prst="ca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D601B-3FE5-6E4D-A583-B387C52A84E3}"/>
              </a:ext>
            </a:extLst>
          </p:cNvPr>
          <p:cNvSpPr txBox="1"/>
          <p:nvPr/>
        </p:nvSpPr>
        <p:spPr>
          <a:xfrm>
            <a:off x="7582319" y="3050038"/>
            <a:ext cx="35782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Cloud instance of Solace on AWS</a:t>
            </a:r>
          </a:p>
        </p:txBody>
      </p:sp>
      <p:sp>
        <p:nvSpPr>
          <p:cNvPr id="24" name="Left-Up Arrow 23">
            <a:extLst>
              <a:ext uri="{FF2B5EF4-FFF2-40B4-BE49-F238E27FC236}">
                <a16:creationId xmlns:a16="http://schemas.microsoft.com/office/drawing/2014/main" id="{1094F4DE-637C-EC41-997A-6D3AC0570AE8}"/>
              </a:ext>
            </a:extLst>
          </p:cNvPr>
          <p:cNvSpPr/>
          <p:nvPr/>
        </p:nvSpPr>
        <p:spPr>
          <a:xfrm>
            <a:off x="7837748" y="3775841"/>
            <a:ext cx="1938755" cy="1733485"/>
          </a:xfrm>
          <a:prstGeom prst="leftUpArrow">
            <a:avLst>
              <a:gd name="adj1" fmla="val 10934"/>
              <a:gd name="adj2" fmla="val 25000"/>
              <a:gd name="adj3" fmla="val 25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76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AF7BA-B1A0-F148-BD65-D02D58D2065E}"/>
              </a:ext>
            </a:extLst>
          </p:cNvPr>
          <p:cNvSpPr txBox="1"/>
          <p:nvPr/>
        </p:nvSpPr>
        <p:spPr>
          <a:xfrm>
            <a:off x="5043730" y="5426453"/>
            <a:ext cx="94655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Dashboard</a:t>
            </a:r>
            <a:b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connected to Solace Cloud using SMF</a:t>
            </a:r>
          </a:p>
        </p:txBody>
      </p:sp>
      <p:pic>
        <p:nvPicPr>
          <p:cNvPr id="27" name="Graphic 26" descr="Internet Of Things outline">
            <a:extLst>
              <a:ext uri="{FF2B5EF4-FFF2-40B4-BE49-F238E27FC236}">
                <a16:creationId xmlns:a16="http://schemas.microsoft.com/office/drawing/2014/main" id="{7994C5EA-CD03-7A45-A0BF-A71FA58AC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6129" y="1655440"/>
            <a:ext cx="1122715" cy="1122715"/>
          </a:xfrm>
          <a:prstGeom prst="rect">
            <a:avLst/>
          </a:prstGeom>
        </p:spPr>
      </p:pic>
      <p:pic>
        <p:nvPicPr>
          <p:cNvPr id="29" name="Graphic 28" descr="Plugged Unplugged with solid fill">
            <a:extLst>
              <a:ext uri="{FF2B5EF4-FFF2-40B4-BE49-F238E27FC236}">
                <a16:creationId xmlns:a16="http://schemas.microsoft.com/office/drawing/2014/main" id="{EF162DAA-F141-8C43-B7FB-346A4CA9E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9695" y="172958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9175B-3362-3943-83D5-A4499CC9314F}"/>
              </a:ext>
            </a:extLst>
          </p:cNvPr>
          <p:cNvSpPr txBox="1"/>
          <p:nvPr/>
        </p:nvSpPr>
        <p:spPr>
          <a:xfrm>
            <a:off x="4426812" y="1242685"/>
            <a:ext cx="279647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191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Solace Mesh Event</a:t>
            </a:r>
          </a:p>
        </p:txBody>
      </p:sp>
    </p:spTree>
    <p:extLst>
      <p:ext uri="{BB962C8B-B14F-4D97-AF65-F5344CB8AC3E}">
        <p14:creationId xmlns:p14="http://schemas.microsoft.com/office/powerpoint/2010/main" val="174032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3274-4885-704D-B545-F025C2FD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61" y="88569"/>
            <a:ext cx="11027683" cy="976707"/>
          </a:xfrm>
        </p:spPr>
        <p:txBody>
          <a:bodyPr anchor="ctr">
            <a:normAutofit/>
          </a:bodyPr>
          <a:lstStyle/>
          <a:p>
            <a:r>
              <a:rPr lang="en-US" dirty="0"/>
              <a:t>Going beyond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400CAA-2006-4783-9839-A772D8B95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261" y="1347854"/>
            <a:ext cx="5069486" cy="4800600"/>
          </a:xfrm>
        </p:spPr>
        <p:txBody>
          <a:bodyPr/>
          <a:lstStyle/>
          <a:p>
            <a:r>
              <a:rPr lang="en-US" dirty="0"/>
              <a:t>Aggregate multiple sources</a:t>
            </a:r>
          </a:p>
          <a:p>
            <a:endParaRPr lang="en-US" dirty="0"/>
          </a:p>
          <a:p>
            <a:r>
              <a:rPr lang="en-US" dirty="0"/>
              <a:t>Auto-generate </a:t>
            </a:r>
            <a:r>
              <a:rPr lang="en-US" dirty="0" err="1"/>
              <a:t>AsyncAPI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Protocol agnostic</a:t>
            </a:r>
          </a:p>
          <a:p>
            <a:endParaRPr lang="en-US" dirty="0"/>
          </a:p>
          <a:p>
            <a:r>
              <a:rPr lang="en-US" dirty="0"/>
              <a:t>Control client Access with ACL profiles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6894F-4306-414F-B3E7-9EA2724D0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42176" y="6191861"/>
            <a:ext cx="403957" cy="400110"/>
          </a:xfrm>
        </p:spPr>
        <p:txBody>
          <a:bodyPr wrap="none" anchor="b">
            <a:normAutofit/>
          </a:bodyPr>
          <a:lstStyle/>
          <a:p>
            <a:pPr>
              <a:spcAft>
                <a:spcPts val="600"/>
              </a:spcAft>
            </a:pPr>
            <a:fld id="{279E325B-DEAB-174F-A410-42A59A5725A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9A59AFA-8ED7-4CD2-A3A7-393C89F31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176" y="6571333"/>
            <a:ext cx="1221992" cy="2037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Solace</a:t>
            </a:r>
            <a:br>
              <a:rPr lang="en-US"/>
            </a:br>
            <a:r>
              <a:rPr lang="en-US"/>
              <a:t>Proprietary &amp;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41CAA-B3B7-CA44-809A-52DA8970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733" y="1921125"/>
            <a:ext cx="6698391" cy="36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03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2CC03E-9BCC-1440-B5E5-D9FB153F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303950420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8"/>
  <p:tag name="ISPRING_RESOURCE_PATHS_HASH_PRESENTER" val="a4c656c28f8cb72c85654f3554dbd65cf1d0cdf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Content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pecial Slides">
  <a:themeElements>
    <a:clrScheme name="Custom 1">
      <a:dk1>
        <a:srgbClr val="474747"/>
      </a:dk1>
      <a:lt1>
        <a:srgbClr val="FFFFFF"/>
      </a:lt1>
      <a:dk2>
        <a:srgbClr val="333333"/>
      </a:dk2>
      <a:lt2>
        <a:srgbClr val="DCDEE0"/>
      </a:lt2>
      <a:accent1>
        <a:srgbClr val="474747"/>
      </a:accent1>
      <a:accent2>
        <a:srgbClr val="009191"/>
      </a:accent2>
      <a:accent3>
        <a:srgbClr val="00AB91"/>
      </a:accent3>
      <a:accent4>
        <a:srgbClr val="00C895"/>
      </a:accent4>
      <a:accent5>
        <a:srgbClr val="00C895"/>
      </a:accent5>
      <a:accent6>
        <a:srgbClr val="00C895"/>
      </a:accent6>
      <a:hlink>
        <a:srgbClr val="0000FF"/>
      </a:hlink>
      <a:folHlink>
        <a:srgbClr val="FF00FF"/>
      </a:folHlink>
    </a:clrScheme>
    <a:fontScheme name="White">
      <a:majorFont>
        <a:latin typeface="Berthold Akzidenz Grotesk BE Re"/>
        <a:ea typeface="Berthold Akzidenz Grotesk BE Re"/>
        <a:cs typeface="Berthold Akzidenz Grotesk BE Re"/>
      </a:majorFont>
      <a:minorFont>
        <a:latin typeface="Berthold Akzidenz Grotesk BE Me"/>
        <a:ea typeface="Berthold Akzidenz Grotesk BE Me"/>
        <a:cs typeface="Berthold Akzidenz Grotesk BE M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3CF3EA2909F7428CD108A97D98B048" ma:contentTypeVersion="13" ma:contentTypeDescription="Create a new document." ma:contentTypeScope="" ma:versionID="b8c63522a63ae0098f9ef8a0a4a9fefe">
  <xsd:schema xmlns:xsd="http://www.w3.org/2001/XMLSchema" xmlns:xs="http://www.w3.org/2001/XMLSchema" xmlns:p="http://schemas.microsoft.com/office/2006/metadata/properties" xmlns:ns2="361fab66-4975-45b7-b2d4-f655eee1ae75" xmlns:ns3="4135cfee-1ff4-48c0-98b2-bbeb8ebbef10" targetNamespace="http://schemas.microsoft.com/office/2006/metadata/properties" ma:root="true" ma:fieldsID="eb19360a5609548defe34d800afbd6cd" ns2:_="" ns3:_="">
    <xsd:import namespace="361fab66-4975-45b7-b2d4-f655eee1ae75"/>
    <xsd:import namespace="4135cfee-1ff4-48c0-98b2-bbeb8ebbef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Comment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1fab66-4975-45b7-b2d4-f655eee1ae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Comments" ma:index="18" nillable="true" ma:displayName="Comments" ma:description="Updated by Renault" ma:format="Dropdown" ma:internalName="Comments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5cfee-1ff4-48c0-98b2-bbeb8ebbef1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135cfee-1ff4-48c0-98b2-bbeb8ebbef10">
      <UserInfo>
        <DisplayName>Test Site Owners</DisplayName>
        <AccountId>14</AccountId>
        <AccountType/>
      </UserInfo>
      <UserInfo>
        <DisplayName>Denis King</DisplayName>
        <AccountId>149</AccountId>
        <AccountType/>
      </UserInfo>
      <UserInfo>
        <DisplayName>Shawn McAllister</DisplayName>
        <AccountId>54</AccountId>
        <AccountType/>
      </UserInfo>
      <UserInfo>
        <DisplayName>Dan Fossum</DisplayName>
        <AccountId>118</AccountId>
        <AccountType/>
      </UserInfo>
      <UserInfo>
        <DisplayName>Sumeet Puri</DisplayName>
        <AccountId>56</AccountId>
        <AccountType/>
      </UserInfo>
      <UserInfo>
        <DisplayName>Jonathan Schabowsky</DisplayName>
        <AccountId>242</AccountId>
        <AccountType/>
      </UserInfo>
    </SharedWithUsers>
    <Comments xmlns="361fab66-4975-45b7-b2d4-f655eee1ae7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75AB78-809D-4C0B-8FEB-1B3B82645925}">
  <ds:schemaRefs>
    <ds:schemaRef ds:uri="361fab66-4975-45b7-b2d4-f655eee1ae75"/>
    <ds:schemaRef ds:uri="4135cfee-1ff4-48c0-98b2-bbeb8ebbef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66053D-400F-423F-B5D3-6F178611B3A4}">
  <ds:schemaRefs>
    <ds:schemaRef ds:uri="http://purl.org/dc/terms/"/>
    <ds:schemaRef ds:uri="http://purl.org/dc/elements/1.1/"/>
    <ds:schemaRef ds:uri="4135cfee-1ff4-48c0-98b2-bbeb8ebbef10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361fab66-4975-45b7-b2d4-f655eee1ae7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BFF28A-458D-418E-BE18-76687718FB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Solace-Presentation-Template</Template>
  <TotalTime>87</TotalTime>
  <Words>267</Words>
  <Application>Microsoft Macintosh PowerPoint</Application>
  <PresentationFormat>Widescreen</PresentationFormat>
  <Paragraphs>59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Berthold Akzidenz Grotesk BE Me</vt:lpstr>
      <vt:lpstr>Calibri</vt:lpstr>
      <vt:lpstr>GeosansLight</vt:lpstr>
      <vt:lpstr>Gill Sans</vt:lpstr>
      <vt:lpstr>Open Sans</vt:lpstr>
      <vt:lpstr>Open Sans SemiBold</vt:lpstr>
      <vt:lpstr>Open Sans SemiBold</vt:lpstr>
      <vt:lpstr>Times</vt:lpstr>
      <vt:lpstr>Content Slides</vt:lpstr>
      <vt:lpstr>1_Content Slides</vt:lpstr>
      <vt:lpstr>Special Slides</vt:lpstr>
      <vt:lpstr>Showeet theme</vt:lpstr>
      <vt:lpstr>Event driven responsible investment</vt:lpstr>
      <vt:lpstr>Environmental and Social crisis</vt:lpstr>
      <vt:lpstr>The rise of ESG</vt:lpstr>
      <vt:lpstr>The visibility challenge</vt:lpstr>
      <vt:lpstr>One queue to rule them all</vt:lpstr>
      <vt:lpstr>ESG Dashboard demo scenario</vt:lpstr>
      <vt:lpstr>Going beyond</vt:lpstr>
      <vt:lpstr>Any 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Event Driven PSG Offerings</dc:title>
  <dc:subject>PSG Offerings</dc:subject>
  <dc:creator>Sumeet Puri</dc:creator>
  <cp:keywords/>
  <dc:description/>
  <cp:lastModifiedBy>Quemard, Pierre</cp:lastModifiedBy>
  <cp:revision>11</cp:revision>
  <cp:lastPrinted>2017-08-08T12:09:14Z</cp:lastPrinted>
  <dcterms:created xsi:type="dcterms:W3CDTF">2015-06-12T19:14:47Z</dcterms:created>
  <dcterms:modified xsi:type="dcterms:W3CDTF">2021-04-06T16:39:26Z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CF38E425-1046-4B54-8354-824AD5029948</vt:lpwstr>
  </property>
  <property fmtid="{D5CDD505-2E9C-101B-9397-08002B2CF9AE}" pid="3" name="ArticulatePath">
    <vt:lpwstr>Presentation2</vt:lpwstr>
  </property>
  <property fmtid="{D5CDD505-2E9C-101B-9397-08002B2CF9AE}" pid="4" name="ContentTypeId">
    <vt:lpwstr>0x010100DB3CF3EA2909F7428CD108A97D98B048</vt:lpwstr>
  </property>
</Properties>
</file>